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43"/>
  </p:notesMasterIdLst>
  <p:sldIdLst>
    <p:sldId id="256" r:id="rId2"/>
    <p:sldId id="257" r:id="rId3"/>
    <p:sldId id="259" r:id="rId4"/>
    <p:sldId id="325" r:id="rId5"/>
    <p:sldId id="284" r:id="rId6"/>
    <p:sldId id="276" r:id="rId7"/>
    <p:sldId id="286" r:id="rId8"/>
    <p:sldId id="258" r:id="rId9"/>
    <p:sldId id="275" r:id="rId10"/>
    <p:sldId id="263" r:id="rId11"/>
    <p:sldId id="318" r:id="rId12"/>
    <p:sldId id="319" r:id="rId13"/>
    <p:sldId id="320" r:id="rId14"/>
    <p:sldId id="295" r:id="rId15"/>
    <p:sldId id="296" r:id="rId16"/>
    <p:sldId id="291" r:id="rId17"/>
    <p:sldId id="321" r:id="rId18"/>
    <p:sldId id="292" r:id="rId19"/>
    <p:sldId id="322" r:id="rId20"/>
    <p:sldId id="323" r:id="rId21"/>
    <p:sldId id="294" r:id="rId22"/>
    <p:sldId id="297" r:id="rId23"/>
    <p:sldId id="298" r:id="rId24"/>
    <p:sldId id="299" r:id="rId25"/>
    <p:sldId id="267" r:id="rId26"/>
    <p:sldId id="302" r:id="rId27"/>
    <p:sldId id="317" r:id="rId28"/>
    <p:sldId id="310" r:id="rId29"/>
    <p:sldId id="311" r:id="rId30"/>
    <p:sldId id="307" r:id="rId31"/>
    <p:sldId id="304" r:id="rId32"/>
    <p:sldId id="308" r:id="rId33"/>
    <p:sldId id="312" r:id="rId34"/>
    <p:sldId id="313" r:id="rId35"/>
    <p:sldId id="314" r:id="rId36"/>
    <p:sldId id="306" r:id="rId37"/>
    <p:sldId id="305" r:id="rId38"/>
    <p:sldId id="309" r:id="rId39"/>
    <p:sldId id="315" r:id="rId40"/>
    <p:sldId id="316" r:id="rId41"/>
    <p:sldId id="272" r:id="rId42"/>
  </p:sldIdLst>
  <p:sldSz cx="18288000" cy="10287000"/>
  <p:notesSz cx="6858000" cy="9144000"/>
  <p:embeddedFontLst>
    <p:embeddedFont>
      <p:font typeface="Fira Sans" panose="020B0503050000020004" pitchFamily="34" charset="0"/>
      <p:regular r:id="rId44"/>
      <p:bold r:id="rId45"/>
      <p:italic r:id="rId46"/>
      <p:boldItalic r:id="rId47"/>
    </p:embeddedFont>
    <p:embeddedFont>
      <p:font typeface="Karla" pitchFamily="2" charset="0"/>
      <p:regular r:id="rId48"/>
      <p:bold r:id="rId49"/>
    </p:embeddedFont>
    <p:embeddedFont>
      <p:font typeface="Mukta" panose="020B0604020202020204" charset="0"/>
      <p:regular r:id="rId50"/>
      <p:bold r:id="rId51"/>
    </p:embeddedFont>
    <p:embeddedFont>
      <p:font typeface="Roboto Slab" pitchFamily="2" charset="0"/>
      <p:regular r:id="rId52"/>
      <p:bold r:id="rId53"/>
    </p:embeddedFont>
    <p:embeddedFont>
      <p:font typeface="Wingdings 3" panose="05040102010807070707" pitchFamily="18" charset="2"/>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45" autoAdjust="0"/>
  </p:normalViewPr>
  <p:slideViewPr>
    <p:cSldViewPr snapToGrid="0">
      <p:cViewPr varScale="1">
        <p:scale>
          <a:sx n="40" d="100"/>
          <a:sy n="40" d="100"/>
        </p:scale>
        <p:origin x="11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4224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Often you agree at the beginning of a project to submit a certain number of progress reports at certain intervals. The final progress report, submitted when a project is completed, is often called a  project completion report. </a:t>
            </a:r>
            <a:endParaRPr dirty="0"/>
          </a:p>
        </p:txBody>
      </p:sp>
    </p:spTree>
    <p:extLst>
      <p:ext uri="{BB962C8B-B14F-4D97-AF65-F5344CB8AC3E}">
        <p14:creationId xmlns:p14="http://schemas.microsoft.com/office/powerpoint/2010/main" val="3074695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54661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11039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01990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Every organization faces both routine and complex problems. Routine problems are often handled without much paperwork; they are discussed and then solved. However, other problems must often be described in reports, particularly if they involve many people, are difficult to solve, or have been brewing for a long time.</a:t>
            </a:r>
          </a:p>
        </p:txBody>
      </p:sp>
    </p:spTree>
    <p:extLst>
      <p:ext uri="{BB962C8B-B14F-4D97-AF65-F5344CB8AC3E}">
        <p14:creationId xmlns:p14="http://schemas.microsoft.com/office/powerpoint/2010/main" val="3764604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46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333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Reader ( Informal Reports): It is used when full detail of the subject is not needed</a:t>
            </a:r>
          </a:p>
          <a:p>
            <a:r>
              <a:rPr lang="en-US" dirty="0"/>
              <a:t>Writing Pattern (Informal Reports): A short report highlights facts and specific recommendations. It avoids analysis and inclusion of supporting information.</a:t>
            </a:r>
          </a:p>
          <a:p>
            <a:endParaRPr lang="en-US" dirty="0"/>
          </a:p>
        </p:txBody>
      </p:sp>
    </p:spTree>
    <p:extLst>
      <p:ext uri="{BB962C8B-B14F-4D97-AF65-F5344CB8AC3E}">
        <p14:creationId xmlns:p14="http://schemas.microsoft.com/office/powerpoint/2010/main" val="103595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In some organizations, managers publish their department’s periodic reports as internal blogs so that everyone in the organization can find out what other departments are doing. This practice makes it easier for departments to collaborate.  </a:t>
            </a:r>
          </a:p>
          <a:p>
            <a:pPr marL="0" lvl="0" indent="0">
              <a:spcBef>
                <a:spcPts val="0"/>
              </a:spcBef>
              <a:spcAft>
                <a:spcPts val="0"/>
              </a:spcAft>
              <a:buNone/>
            </a:pPr>
            <a:r>
              <a:rPr lang="en-US" dirty="0"/>
              <a:t>In some organizations, employees are required to submit periodic self-evaluations in which they list their activities and accomplishments. These become part of their personnel record and may be the basis for promotion. </a:t>
            </a:r>
          </a:p>
          <a:p>
            <a:pPr marL="0" lvl="0" indent="0">
              <a:spcBef>
                <a:spcPts val="0"/>
              </a:spcBef>
              <a:spcAft>
                <a:spcPts val="0"/>
              </a:spcAft>
              <a:buNone/>
            </a:pPr>
            <a:r>
              <a:rPr lang="en-US" dirty="0"/>
              <a:t>Weekly activity reports may also be submitted as time sheets so that time devoted to specific projects can be recorded or individual clients can be billed. </a:t>
            </a:r>
          </a:p>
          <a:p>
            <a:pPr marL="0" lvl="0" indent="0">
              <a:spcBef>
                <a:spcPts val="0"/>
              </a:spcBef>
              <a:spcAft>
                <a:spcPts val="0"/>
              </a:spcAft>
              <a:buNone/>
            </a:pPr>
            <a:r>
              <a:rPr lang="en-US" dirty="0"/>
              <a:t>Some activity reports include information about specific events, rather than about activities over a period of time. For example, an organization may require a  trip report  from employees who travel to meet clients, work in other branches, or participate in professional training workshops. Another type of activity report is the  incident report,  which provides initial information about accidents in a factory or at a work site. Often, these types of activity reports are submitted as forms. One easy way to create these forms is to use the table tools in your word processor. </a:t>
            </a:r>
          </a:p>
          <a:p>
            <a:pPr marL="0" lvl="0" indent="0">
              <a:spcBef>
                <a:spcPts val="0"/>
              </a:spcBef>
              <a:spcAft>
                <a:spcPts val="0"/>
              </a:spcAft>
              <a:buNone/>
            </a:pPr>
            <a:endParaRPr dirty="0"/>
          </a:p>
        </p:txBody>
      </p:sp>
    </p:spTree>
    <p:extLst>
      <p:ext uri="{BB962C8B-B14F-4D97-AF65-F5344CB8AC3E}">
        <p14:creationId xmlns:p14="http://schemas.microsoft.com/office/powerpoint/2010/main" val="168436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5918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
        <p:cNvGrpSpPr/>
        <p:nvPr/>
      </p:nvGrpSpPr>
      <p:grpSpPr>
        <a:xfrm>
          <a:off x="0" y="0"/>
          <a:ext cx="0" cy="0"/>
          <a:chOff x="0" y="0"/>
          <a:chExt cx="0" cy="0"/>
        </a:xfrm>
      </p:grpSpPr>
      <p:sp>
        <p:nvSpPr>
          <p:cNvPr id="37" name="Google Shape;37;p5"/>
          <p:cNvSpPr txBox="1">
            <a:spLocks noGrp="1"/>
          </p:cNvSpPr>
          <p:nvPr>
            <p:ph type="title"/>
          </p:nvPr>
        </p:nvSpPr>
        <p:spPr>
          <a:xfrm>
            <a:off x="1773300" y="796800"/>
            <a:ext cx="14741400" cy="17148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Google Shape;38;p5"/>
          <p:cNvSpPr txBox="1">
            <a:spLocks noGrp="1"/>
          </p:cNvSpPr>
          <p:nvPr>
            <p:ph type="body" idx="1"/>
          </p:nvPr>
        </p:nvSpPr>
        <p:spPr>
          <a:xfrm>
            <a:off x="1773300" y="3196817"/>
            <a:ext cx="14741400" cy="6654600"/>
          </a:xfrm>
          <a:prstGeom prst="rect">
            <a:avLst/>
          </a:prstGeom>
        </p:spPr>
        <p:txBody>
          <a:bodyPr spcFirstLastPara="1" wrap="square" lIns="91425" tIns="91425" rIns="91425" bIns="91425" anchor="t" anchorCtr="0"/>
          <a:lstStyle>
            <a:lvl1pPr marL="914378" lvl="0" indent="-761981">
              <a:spcBef>
                <a:spcPts val="1200"/>
              </a:spcBef>
              <a:spcAft>
                <a:spcPts val="0"/>
              </a:spcAft>
              <a:buSzPts val="2400"/>
              <a:buChar char="◆"/>
              <a:defRPr/>
            </a:lvl1pPr>
            <a:lvl2pPr marL="1828755" lvl="1" indent="-761981">
              <a:spcBef>
                <a:spcPts val="0"/>
              </a:spcBef>
              <a:spcAft>
                <a:spcPts val="0"/>
              </a:spcAft>
              <a:buSzPts val="2400"/>
              <a:buChar char="◆"/>
              <a:defRPr/>
            </a:lvl2pPr>
            <a:lvl3pPr marL="2743131" lvl="2" indent="-761981">
              <a:spcBef>
                <a:spcPts val="0"/>
              </a:spcBef>
              <a:spcAft>
                <a:spcPts val="0"/>
              </a:spcAft>
              <a:buSzPts val="2400"/>
              <a:buChar char="◇"/>
              <a:defRPr/>
            </a:lvl3pPr>
            <a:lvl4pPr marL="3657509" lvl="3" indent="-761981">
              <a:spcBef>
                <a:spcPts val="0"/>
              </a:spcBef>
              <a:spcAft>
                <a:spcPts val="0"/>
              </a:spcAft>
              <a:buSzPts val="2400"/>
              <a:buChar char="●"/>
              <a:defRPr/>
            </a:lvl4pPr>
            <a:lvl5pPr marL="4571886" lvl="4" indent="-761981">
              <a:spcBef>
                <a:spcPts val="0"/>
              </a:spcBef>
              <a:spcAft>
                <a:spcPts val="0"/>
              </a:spcAft>
              <a:buSzPts val="2400"/>
              <a:buChar char="○"/>
              <a:defRPr/>
            </a:lvl5pPr>
            <a:lvl6pPr marL="5486264" lvl="5" indent="-761981">
              <a:spcBef>
                <a:spcPts val="0"/>
              </a:spcBef>
              <a:spcAft>
                <a:spcPts val="0"/>
              </a:spcAft>
              <a:buSzPts val="2400"/>
              <a:buChar char="■"/>
              <a:defRPr/>
            </a:lvl6pPr>
            <a:lvl7pPr marL="6400640" lvl="6" indent="-761981">
              <a:spcBef>
                <a:spcPts val="0"/>
              </a:spcBef>
              <a:spcAft>
                <a:spcPts val="0"/>
              </a:spcAft>
              <a:buSzPts val="2400"/>
              <a:buChar char="●"/>
              <a:defRPr/>
            </a:lvl7pPr>
            <a:lvl8pPr marL="7315017" lvl="7" indent="-761981">
              <a:spcBef>
                <a:spcPts val="0"/>
              </a:spcBef>
              <a:spcAft>
                <a:spcPts val="0"/>
              </a:spcAft>
              <a:buSzPts val="2400"/>
              <a:buChar char="○"/>
              <a:defRPr/>
            </a:lvl8pPr>
            <a:lvl9pPr marL="8229395" lvl="8" indent="-761981">
              <a:spcBef>
                <a:spcPts val="0"/>
              </a:spcBef>
              <a:spcAft>
                <a:spcPts val="0"/>
              </a:spcAft>
              <a:buSzPts val="2400"/>
              <a:buChar char="■"/>
              <a:defRPr/>
            </a:lvl9pPr>
          </a:lstStyle>
          <a:p>
            <a:endParaRPr/>
          </a:p>
        </p:txBody>
      </p:sp>
      <p:sp>
        <p:nvSpPr>
          <p:cNvPr id="39" name="Google Shape;39;p5"/>
          <p:cNvSpPr txBox="1">
            <a:spLocks noGrp="1"/>
          </p:cNvSpPr>
          <p:nvPr>
            <p:ph type="sldNum" idx="12"/>
          </p:nvPr>
        </p:nvSpPr>
        <p:spPr>
          <a:xfrm>
            <a:off x="54245" y="9499703"/>
            <a:ext cx="1097400" cy="78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6510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ABE33F"/>
        </a:solidFill>
        <a:effectLst/>
      </p:bgPr>
    </p:bg>
    <p:spTree>
      <p:nvGrpSpPr>
        <p:cNvPr id="1" name="Shape 14"/>
        <p:cNvGrpSpPr/>
        <p:nvPr/>
      </p:nvGrpSpPr>
      <p:grpSpPr>
        <a:xfrm>
          <a:off x="0" y="0"/>
          <a:ext cx="0" cy="0"/>
          <a:chOff x="0" y="0"/>
          <a:chExt cx="0" cy="0"/>
        </a:xfrm>
      </p:grpSpPr>
      <p:sp>
        <p:nvSpPr>
          <p:cNvPr id="18" name="Google Shape;18;p3"/>
          <p:cNvSpPr txBox="1">
            <a:spLocks noGrp="1"/>
          </p:cNvSpPr>
          <p:nvPr>
            <p:ph type="ctrTitle"/>
          </p:nvPr>
        </p:nvSpPr>
        <p:spPr>
          <a:xfrm>
            <a:off x="3631050" y="4081100"/>
            <a:ext cx="11026200" cy="2319600"/>
          </a:xfrm>
          <a:prstGeom prst="rect">
            <a:avLst/>
          </a:prstGeom>
        </p:spPr>
        <p:txBody>
          <a:bodyPr spcFirstLastPara="1" wrap="square" lIns="91425" tIns="91425" rIns="91425" bIns="91425" anchor="b" anchorCtr="0"/>
          <a:lstStyle>
            <a:lvl1pPr lvl="0" algn="ctr" rtl="0">
              <a:spcBef>
                <a:spcPts val="0"/>
              </a:spcBef>
              <a:spcAft>
                <a:spcPts val="0"/>
              </a:spcAft>
              <a:buSzPts val="3600"/>
              <a:buNone/>
              <a:defRPr sz="72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endParaRPr/>
          </a:p>
        </p:txBody>
      </p:sp>
      <p:sp>
        <p:nvSpPr>
          <p:cNvPr id="19" name="Google Shape;19;p3"/>
          <p:cNvSpPr txBox="1">
            <a:spLocks noGrp="1"/>
          </p:cNvSpPr>
          <p:nvPr>
            <p:ph type="subTitle" idx="1"/>
          </p:nvPr>
        </p:nvSpPr>
        <p:spPr>
          <a:xfrm>
            <a:off x="3630750" y="6137300"/>
            <a:ext cx="11026200" cy="1569600"/>
          </a:xfrm>
          <a:prstGeom prst="rect">
            <a:avLst/>
          </a:prstGeom>
        </p:spPr>
        <p:txBody>
          <a:bodyPr spcFirstLastPara="1" wrap="square" lIns="91425" tIns="91425" rIns="91425" bIns="91425" anchor="t" anchorCtr="0"/>
          <a:lstStyle>
            <a:lvl1pPr lvl="0" algn="ctr" rtl="0">
              <a:spcBef>
                <a:spcPts val="0"/>
              </a:spcBef>
              <a:spcAft>
                <a:spcPts val="0"/>
              </a:spcAft>
              <a:buClr>
                <a:srgbClr val="004C52"/>
              </a:buClr>
              <a:buSzPts val="1800"/>
              <a:buNone/>
              <a:defRPr sz="3600" b="1"/>
            </a:lvl1pPr>
            <a:lvl2pPr lvl="1" algn="ctr" rtl="0">
              <a:spcBef>
                <a:spcPts val="0"/>
              </a:spcBef>
              <a:spcAft>
                <a:spcPts val="0"/>
              </a:spcAft>
              <a:buClr>
                <a:srgbClr val="004C52"/>
              </a:buClr>
              <a:buSzPts val="1800"/>
              <a:buNone/>
              <a:defRPr sz="3600" b="1"/>
            </a:lvl2pPr>
            <a:lvl3pPr lvl="2" algn="ctr" rtl="0">
              <a:spcBef>
                <a:spcPts val="0"/>
              </a:spcBef>
              <a:spcAft>
                <a:spcPts val="0"/>
              </a:spcAft>
              <a:buClr>
                <a:srgbClr val="004C52"/>
              </a:buClr>
              <a:buSzPts val="1800"/>
              <a:buNone/>
              <a:defRPr sz="3600" b="1"/>
            </a:lvl3pPr>
            <a:lvl4pPr lvl="3" algn="ctr" rtl="0">
              <a:spcBef>
                <a:spcPts val="0"/>
              </a:spcBef>
              <a:spcAft>
                <a:spcPts val="0"/>
              </a:spcAft>
              <a:buSzPts val="1800"/>
              <a:buNone/>
              <a:defRPr sz="3600" b="1"/>
            </a:lvl4pPr>
            <a:lvl5pPr lvl="4" algn="ctr" rtl="0">
              <a:spcBef>
                <a:spcPts val="0"/>
              </a:spcBef>
              <a:spcAft>
                <a:spcPts val="0"/>
              </a:spcAft>
              <a:buSzPts val="1800"/>
              <a:buNone/>
              <a:defRPr sz="3600" b="1"/>
            </a:lvl5pPr>
            <a:lvl6pPr lvl="5" algn="ctr" rtl="0">
              <a:spcBef>
                <a:spcPts val="0"/>
              </a:spcBef>
              <a:spcAft>
                <a:spcPts val="0"/>
              </a:spcAft>
              <a:buSzPts val="1800"/>
              <a:buNone/>
              <a:defRPr sz="3600" b="1"/>
            </a:lvl6pPr>
            <a:lvl7pPr lvl="6" algn="ctr" rtl="0">
              <a:spcBef>
                <a:spcPts val="0"/>
              </a:spcBef>
              <a:spcAft>
                <a:spcPts val="0"/>
              </a:spcAft>
              <a:buSzPts val="1800"/>
              <a:buNone/>
              <a:defRPr sz="3600" b="1"/>
            </a:lvl7pPr>
            <a:lvl8pPr lvl="7" algn="ctr" rtl="0">
              <a:spcBef>
                <a:spcPts val="0"/>
              </a:spcBef>
              <a:spcAft>
                <a:spcPts val="0"/>
              </a:spcAft>
              <a:buSzPts val="1800"/>
              <a:buNone/>
              <a:defRPr sz="3600" b="1"/>
            </a:lvl8pPr>
            <a:lvl9pPr lvl="8" algn="ctr" rtl="0">
              <a:spcBef>
                <a:spcPts val="0"/>
              </a:spcBef>
              <a:spcAft>
                <a:spcPts val="0"/>
              </a:spcAft>
              <a:buSzPts val="1800"/>
              <a:buNone/>
              <a:defRPr sz="3600" b="1"/>
            </a:lvl9pPr>
          </a:lstStyle>
          <a:p>
            <a:endParaRPr/>
          </a:p>
        </p:txBody>
      </p:sp>
      <p:sp>
        <p:nvSpPr>
          <p:cNvPr id="20" name="Google Shape;20;p3"/>
          <p:cNvSpPr txBox="1">
            <a:spLocks noGrp="1"/>
          </p:cNvSpPr>
          <p:nvPr>
            <p:ph type="sldNum" idx="12"/>
          </p:nvPr>
        </p:nvSpPr>
        <p:spPr>
          <a:xfrm>
            <a:off x="54244" y="9499702"/>
            <a:ext cx="1097400" cy="78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605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2"/>
        <p:cNvGrpSpPr/>
        <p:nvPr/>
      </p:nvGrpSpPr>
      <p:grpSpPr>
        <a:xfrm>
          <a:off x="0" y="0"/>
          <a:ext cx="0" cy="0"/>
          <a:chOff x="0" y="0"/>
          <a:chExt cx="0" cy="0"/>
        </a:xfrm>
      </p:grpSpPr>
      <p:sp>
        <p:nvSpPr>
          <p:cNvPr id="60" name="Google Shape;60;p7"/>
          <p:cNvSpPr txBox="1">
            <a:spLocks noGrp="1"/>
          </p:cNvSpPr>
          <p:nvPr>
            <p:ph type="title"/>
          </p:nvPr>
        </p:nvSpPr>
        <p:spPr>
          <a:xfrm>
            <a:off x="1773300" y="796800"/>
            <a:ext cx="14741400" cy="17148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1" name="Google Shape;61;p7"/>
          <p:cNvSpPr txBox="1">
            <a:spLocks noGrp="1"/>
          </p:cNvSpPr>
          <p:nvPr>
            <p:ph type="body" idx="1"/>
          </p:nvPr>
        </p:nvSpPr>
        <p:spPr>
          <a:xfrm>
            <a:off x="1741500" y="2991700"/>
            <a:ext cx="4730400" cy="6859800"/>
          </a:xfrm>
          <a:prstGeom prst="rect">
            <a:avLst/>
          </a:prstGeom>
        </p:spPr>
        <p:txBody>
          <a:bodyPr spcFirstLastPara="1" wrap="square" lIns="91425" tIns="91425" rIns="91425" bIns="91425" anchor="t" anchorCtr="0"/>
          <a:lstStyle>
            <a:lvl1pPr marL="914400" lvl="0" indent="-635000" rtl="0">
              <a:spcBef>
                <a:spcPts val="1200"/>
              </a:spcBef>
              <a:spcAft>
                <a:spcPts val="0"/>
              </a:spcAft>
              <a:buSzPts val="1400"/>
              <a:buChar char="◆"/>
              <a:defRPr sz="2800"/>
            </a:lvl1pPr>
            <a:lvl2pPr marL="1828800" lvl="1" indent="-635000" rtl="0">
              <a:spcBef>
                <a:spcPts val="0"/>
              </a:spcBef>
              <a:spcAft>
                <a:spcPts val="0"/>
              </a:spcAft>
              <a:buSzPts val="1400"/>
              <a:buChar char="◆"/>
              <a:defRPr sz="2800"/>
            </a:lvl2pPr>
            <a:lvl3pPr marL="2743200" lvl="2" indent="-635000" rtl="0">
              <a:spcBef>
                <a:spcPts val="0"/>
              </a:spcBef>
              <a:spcAft>
                <a:spcPts val="0"/>
              </a:spcAft>
              <a:buSzPts val="1400"/>
              <a:buChar char="◇"/>
              <a:defRPr sz="2800"/>
            </a:lvl3pPr>
            <a:lvl4pPr marL="3657600" lvl="3" indent="-635000" rtl="0">
              <a:spcBef>
                <a:spcPts val="0"/>
              </a:spcBef>
              <a:spcAft>
                <a:spcPts val="0"/>
              </a:spcAft>
              <a:buSzPts val="1400"/>
              <a:buChar char="●"/>
              <a:defRPr sz="2800"/>
            </a:lvl4pPr>
            <a:lvl5pPr marL="4572000" lvl="4" indent="-635000" rtl="0">
              <a:spcBef>
                <a:spcPts val="0"/>
              </a:spcBef>
              <a:spcAft>
                <a:spcPts val="0"/>
              </a:spcAft>
              <a:buSzPts val="1400"/>
              <a:buChar char="○"/>
              <a:defRPr sz="2800"/>
            </a:lvl5pPr>
            <a:lvl6pPr marL="5486400" lvl="5" indent="-635000" rtl="0">
              <a:spcBef>
                <a:spcPts val="0"/>
              </a:spcBef>
              <a:spcAft>
                <a:spcPts val="0"/>
              </a:spcAft>
              <a:buSzPts val="1400"/>
              <a:buChar char="■"/>
              <a:defRPr sz="2800"/>
            </a:lvl6pPr>
            <a:lvl7pPr marL="6400800" lvl="6" indent="-635000" rtl="0">
              <a:spcBef>
                <a:spcPts val="0"/>
              </a:spcBef>
              <a:spcAft>
                <a:spcPts val="0"/>
              </a:spcAft>
              <a:buSzPts val="1400"/>
              <a:buChar char="●"/>
              <a:defRPr sz="2800"/>
            </a:lvl7pPr>
            <a:lvl8pPr marL="7315200" lvl="7" indent="-635000" rtl="0">
              <a:spcBef>
                <a:spcPts val="0"/>
              </a:spcBef>
              <a:spcAft>
                <a:spcPts val="0"/>
              </a:spcAft>
              <a:buSzPts val="1400"/>
              <a:buChar char="○"/>
              <a:defRPr sz="2800"/>
            </a:lvl8pPr>
            <a:lvl9pPr marL="8229600" lvl="8" indent="-635000" rtl="0">
              <a:spcBef>
                <a:spcPts val="0"/>
              </a:spcBef>
              <a:spcAft>
                <a:spcPts val="0"/>
              </a:spcAft>
              <a:buSzPts val="1400"/>
              <a:buChar char="■"/>
              <a:defRPr sz="2800"/>
            </a:lvl9pPr>
          </a:lstStyle>
          <a:p>
            <a:endParaRPr/>
          </a:p>
        </p:txBody>
      </p:sp>
      <p:sp>
        <p:nvSpPr>
          <p:cNvPr id="62" name="Google Shape;62;p7"/>
          <p:cNvSpPr txBox="1">
            <a:spLocks noGrp="1"/>
          </p:cNvSpPr>
          <p:nvPr>
            <p:ph type="body" idx="2"/>
          </p:nvPr>
        </p:nvSpPr>
        <p:spPr>
          <a:xfrm>
            <a:off x="6714524" y="2991700"/>
            <a:ext cx="4730400" cy="6859800"/>
          </a:xfrm>
          <a:prstGeom prst="rect">
            <a:avLst/>
          </a:prstGeom>
        </p:spPr>
        <p:txBody>
          <a:bodyPr spcFirstLastPara="1" wrap="square" lIns="91425" tIns="91425" rIns="91425" bIns="91425" anchor="t" anchorCtr="0"/>
          <a:lstStyle>
            <a:lvl1pPr marL="914400" lvl="0" indent="-635000" rtl="0">
              <a:spcBef>
                <a:spcPts val="1200"/>
              </a:spcBef>
              <a:spcAft>
                <a:spcPts val="0"/>
              </a:spcAft>
              <a:buSzPts val="1400"/>
              <a:buChar char="◆"/>
              <a:defRPr sz="2800"/>
            </a:lvl1pPr>
            <a:lvl2pPr marL="1828800" lvl="1" indent="-635000" rtl="0">
              <a:spcBef>
                <a:spcPts val="0"/>
              </a:spcBef>
              <a:spcAft>
                <a:spcPts val="0"/>
              </a:spcAft>
              <a:buSzPts val="1400"/>
              <a:buChar char="◆"/>
              <a:defRPr sz="2800"/>
            </a:lvl2pPr>
            <a:lvl3pPr marL="2743200" lvl="2" indent="-635000" rtl="0">
              <a:spcBef>
                <a:spcPts val="0"/>
              </a:spcBef>
              <a:spcAft>
                <a:spcPts val="0"/>
              </a:spcAft>
              <a:buSzPts val="1400"/>
              <a:buChar char="◇"/>
              <a:defRPr sz="2800"/>
            </a:lvl3pPr>
            <a:lvl4pPr marL="3657600" lvl="3" indent="-635000" rtl="0">
              <a:spcBef>
                <a:spcPts val="0"/>
              </a:spcBef>
              <a:spcAft>
                <a:spcPts val="0"/>
              </a:spcAft>
              <a:buSzPts val="1400"/>
              <a:buChar char="●"/>
              <a:defRPr sz="2800"/>
            </a:lvl4pPr>
            <a:lvl5pPr marL="4572000" lvl="4" indent="-635000" rtl="0">
              <a:spcBef>
                <a:spcPts val="0"/>
              </a:spcBef>
              <a:spcAft>
                <a:spcPts val="0"/>
              </a:spcAft>
              <a:buSzPts val="1400"/>
              <a:buChar char="○"/>
              <a:defRPr sz="2800"/>
            </a:lvl5pPr>
            <a:lvl6pPr marL="5486400" lvl="5" indent="-635000" rtl="0">
              <a:spcBef>
                <a:spcPts val="0"/>
              </a:spcBef>
              <a:spcAft>
                <a:spcPts val="0"/>
              </a:spcAft>
              <a:buSzPts val="1400"/>
              <a:buChar char="■"/>
              <a:defRPr sz="2800"/>
            </a:lvl6pPr>
            <a:lvl7pPr marL="6400800" lvl="6" indent="-635000" rtl="0">
              <a:spcBef>
                <a:spcPts val="0"/>
              </a:spcBef>
              <a:spcAft>
                <a:spcPts val="0"/>
              </a:spcAft>
              <a:buSzPts val="1400"/>
              <a:buChar char="●"/>
              <a:defRPr sz="2800"/>
            </a:lvl7pPr>
            <a:lvl8pPr marL="7315200" lvl="7" indent="-635000" rtl="0">
              <a:spcBef>
                <a:spcPts val="0"/>
              </a:spcBef>
              <a:spcAft>
                <a:spcPts val="0"/>
              </a:spcAft>
              <a:buSzPts val="1400"/>
              <a:buChar char="○"/>
              <a:defRPr sz="2800"/>
            </a:lvl8pPr>
            <a:lvl9pPr marL="8229600" lvl="8" indent="-635000" rtl="0">
              <a:spcBef>
                <a:spcPts val="0"/>
              </a:spcBef>
              <a:spcAft>
                <a:spcPts val="0"/>
              </a:spcAft>
              <a:buSzPts val="1400"/>
              <a:buChar char="■"/>
              <a:defRPr sz="2800"/>
            </a:lvl9pPr>
          </a:lstStyle>
          <a:p>
            <a:endParaRPr/>
          </a:p>
        </p:txBody>
      </p:sp>
      <p:sp>
        <p:nvSpPr>
          <p:cNvPr id="63" name="Google Shape;63;p7"/>
          <p:cNvSpPr txBox="1">
            <a:spLocks noGrp="1"/>
          </p:cNvSpPr>
          <p:nvPr>
            <p:ph type="body" idx="3"/>
          </p:nvPr>
        </p:nvSpPr>
        <p:spPr>
          <a:xfrm>
            <a:off x="11687546" y="2991700"/>
            <a:ext cx="4730400" cy="6859800"/>
          </a:xfrm>
          <a:prstGeom prst="rect">
            <a:avLst/>
          </a:prstGeom>
        </p:spPr>
        <p:txBody>
          <a:bodyPr spcFirstLastPara="1" wrap="square" lIns="91425" tIns="91425" rIns="91425" bIns="91425" anchor="t" anchorCtr="0"/>
          <a:lstStyle>
            <a:lvl1pPr marL="914400" lvl="0" indent="-635000" rtl="0">
              <a:spcBef>
                <a:spcPts val="1200"/>
              </a:spcBef>
              <a:spcAft>
                <a:spcPts val="0"/>
              </a:spcAft>
              <a:buSzPts val="1400"/>
              <a:buChar char="◆"/>
              <a:defRPr sz="2800"/>
            </a:lvl1pPr>
            <a:lvl2pPr marL="1828800" lvl="1" indent="-635000" rtl="0">
              <a:spcBef>
                <a:spcPts val="0"/>
              </a:spcBef>
              <a:spcAft>
                <a:spcPts val="0"/>
              </a:spcAft>
              <a:buSzPts val="1400"/>
              <a:buChar char="◆"/>
              <a:defRPr sz="2800"/>
            </a:lvl2pPr>
            <a:lvl3pPr marL="2743200" lvl="2" indent="-635000" rtl="0">
              <a:spcBef>
                <a:spcPts val="0"/>
              </a:spcBef>
              <a:spcAft>
                <a:spcPts val="0"/>
              </a:spcAft>
              <a:buSzPts val="1400"/>
              <a:buChar char="◇"/>
              <a:defRPr sz="2800"/>
            </a:lvl3pPr>
            <a:lvl4pPr marL="3657600" lvl="3" indent="-635000" rtl="0">
              <a:spcBef>
                <a:spcPts val="0"/>
              </a:spcBef>
              <a:spcAft>
                <a:spcPts val="0"/>
              </a:spcAft>
              <a:buSzPts val="1400"/>
              <a:buChar char="●"/>
              <a:defRPr sz="2800"/>
            </a:lvl4pPr>
            <a:lvl5pPr marL="4572000" lvl="4" indent="-635000" rtl="0">
              <a:spcBef>
                <a:spcPts val="0"/>
              </a:spcBef>
              <a:spcAft>
                <a:spcPts val="0"/>
              </a:spcAft>
              <a:buSzPts val="1400"/>
              <a:buChar char="○"/>
              <a:defRPr sz="2800"/>
            </a:lvl5pPr>
            <a:lvl6pPr marL="5486400" lvl="5" indent="-635000" rtl="0">
              <a:spcBef>
                <a:spcPts val="0"/>
              </a:spcBef>
              <a:spcAft>
                <a:spcPts val="0"/>
              </a:spcAft>
              <a:buSzPts val="1400"/>
              <a:buChar char="■"/>
              <a:defRPr sz="2800"/>
            </a:lvl6pPr>
            <a:lvl7pPr marL="6400800" lvl="6" indent="-635000" rtl="0">
              <a:spcBef>
                <a:spcPts val="0"/>
              </a:spcBef>
              <a:spcAft>
                <a:spcPts val="0"/>
              </a:spcAft>
              <a:buSzPts val="1400"/>
              <a:buChar char="●"/>
              <a:defRPr sz="2800"/>
            </a:lvl7pPr>
            <a:lvl8pPr marL="7315200" lvl="7" indent="-635000" rtl="0">
              <a:spcBef>
                <a:spcPts val="0"/>
              </a:spcBef>
              <a:spcAft>
                <a:spcPts val="0"/>
              </a:spcAft>
              <a:buSzPts val="1400"/>
              <a:buChar char="○"/>
              <a:defRPr sz="2800"/>
            </a:lvl8pPr>
            <a:lvl9pPr marL="8229600" lvl="8" indent="-635000" rtl="0">
              <a:spcBef>
                <a:spcPts val="0"/>
              </a:spcBef>
              <a:spcAft>
                <a:spcPts val="0"/>
              </a:spcAft>
              <a:buSzPts val="1400"/>
              <a:buChar char="■"/>
              <a:defRPr sz="2800"/>
            </a:lvl9pPr>
          </a:lstStyle>
          <a:p>
            <a:endParaRPr/>
          </a:p>
        </p:txBody>
      </p:sp>
      <p:sp>
        <p:nvSpPr>
          <p:cNvPr id="64" name="Google Shape;64;p7"/>
          <p:cNvSpPr txBox="1">
            <a:spLocks noGrp="1"/>
          </p:cNvSpPr>
          <p:nvPr>
            <p:ph type="sldNum" idx="12"/>
          </p:nvPr>
        </p:nvSpPr>
        <p:spPr>
          <a:xfrm>
            <a:off x="54244" y="9499702"/>
            <a:ext cx="1097400" cy="78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6620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3"/>
          <p:cNvGrpSpPr/>
          <p:nvPr/>
        </p:nvGrpSpPr>
        <p:grpSpPr>
          <a:xfrm>
            <a:off x="-4011226" y="3239312"/>
            <a:ext cx="8054523" cy="7047708"/>
            <a:chOff x="0" y="0"/>
            <a:chExt cx="812800" cy="711200"/>
          </a:xfrm>
        </p:grpSpPr>
        <p:sp>
          <p:nvSpPr>
            <p:cNvPr id="11" name="Google Shape;11;p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12" name="Google Shape;12;p3"/>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 name="Google Shape;13;p3"/>
          <p:cNvGrpSpPr/>
          <p:nvPr/>
        </p:nvGrpSpPr>
        <p:grpSpPr>
          <a:xfrm rot="10800000">
            <a:off x="14260727" y="-48941"/>
            <a:ext cx="8054523" cy="7047708"/>
            <a:chOff x="0" y="0"/>
            <a:chExt cx="812800" cy="711200"/>
          </a:xfrm>
        </p:grpSpPr>
        <p:sp>
          <p:nvSpPr>
            <p:cNvPr id="14" name="Google Shape;14;p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15" name="Google Shape;15;p3"/>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 name="Google Shape;16;p3"/>
          <p:cNvSpPr txBox="1">
            <a:spLocks noGrp="1"/>
          </p:cNvSpPr>
          <p:nvPr>
            <p:ph type="ctrTitle"/>
          </p:nvPr>
        </p:nvSpPr>
        <p:spPr>
          <a:xfrm>
            <a:off x="1677000" y="1486275"/>
            <a:ext cx="149340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2771400" y="4959800"/>
            <a:ext cx="127452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grpSp>
        <p:nvGrpSpPr>
          <p:cNvPr id="19" name="Google Shape;19;p4"/>
          <p:cNvGrpSpPr/>
          <p:nvPr/>
        </p:nvGrpSpPr>
        <p:grpSpPr>
          <a:xfrm>
            <a:off x="13258791" y="4001312"/>
            <a:ext cx="8054523" cy="7047708"/>
            <a:chOff x="0" y="0"/>
            <a:chExt cx="812800" cy="711200"/>
          </a:xfrm>
        </p:grpSpPr>
        <p:sp>
          <p:nvSpPr>
            <p:cNvPr id="20" name="Google Shape;20;p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21" name="Google Shape;21;p4"/>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22;p4"/>
          <p:cNvGrpSpPr/>
          <p:nvPr/>
        </p:nvGrpSpPr>
        <p:grpSpPr>
          <a:xfrm rot="10800000">
            <a:off x="-4027273" y="-2495164"/>
            <a:ext cx="8054523" cy="7047708"/>
            <a:chOff x="0" y="0"/>
            <a:chExt cx="812800" cy="711200"/>
          </a:xfrm>
        </p:grpSpPr>
        <p:sp>
          <p:nvSpPr>
            <p:cNvPr id="23" name="Google Shape;23;p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24" name="Google Shape;24;p4"/>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4"/>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5029200" y="507475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grpSp>
        <p:nvGrpSpPr>
          <p:cNvPr id="28" name="Google Shape;28;p5"/>
          <p:cNvGrpSpPr/>
          <p:nvPr/>
        </p:nvGrpSpPr>
        <p:grpSpPr>
          <a:xfrm rot="10800000">
            <a:off x="-4646452" y="-1514950"/>
            <a:ext cx="8054523" cy="7047708"/>
            <a:chOff x="0" y="0"/>
            <a:chExt cx="812800" cy="711200"/>
          </a:xfrm>
        </p:grpSpPr>
        <p:sp>
          <p:nvSpPr>
            <p:cNvPr id="29" name="Google Shape;29;p5"/>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30" name="Google Shape;30;p5"/>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 name="Google Shape;31;p5"/>
          <p:cNvSpPr txBox="1">
            <a:spLocks noGrp="1"/>
          </p:cNvSpPr>
          <p:nvPr>
            <p:ph type="title"/>
          </p:nvPr>
        </p:nvSpPr>
        <p:spPr>
          <a:xfrm>
            <a:off x="1578149" y="767950"/>
            <a:ext cx="15131700" cy="1362000"/>
          </a:xfrm>
          <a:prstGeom prst="rect">
            <a:avLst/>
          </a:prstGeom>
          <a:noFill/>
          <a:ln>
            <a:noFill/>
          </a:ln>
        </p:spPr>
        <p:txBody>
          <a:bodyPr spcFirstLastPara="1" wrap="square" lIns="91425" tIns="45700" rIns="91425" bIns="45700" anchor="t" anchorCtr="0">
            <a:normAutofit/>
          </a:bodyPr>
          <a:lstStyle>
            <a:lvl1pPr lvl="0">
              <a:spcBef>
                <a:spcPts val="0"/>
              </a:spcBef>
              <a:spcAft>
                <a:spcPts val="0"/>
              </a:spcAft>
              <a:buClr>
                <a:schemeClr val="dk1"/>
              </a:buClr>
              <a:buSzPts val="9000"/>
              <a:buFont typeface="Calibri"/>
              <a:buNone/>
              <a:defRPr cap="none"/>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endParaRPr/>
          </a:p>
        </p:txBody>
      </p:sp>
      <p:sp>
        <p:nvSpPr>
          <p:cNvPr id="32" name="Google Shape;32;p5"/>
          <p:cNvSpPr txBox="1">
            <a:spLocks noGrp="1"/>
          </p:cNvSpPr>
          <p:nvPr>
            <p:ph type="body" idx="1"/>
          </p:nvPr>
        </p:nvSpPr>
        <p:spPr>
          <a:xfrm>
            <a:off x="5257788" y="64398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grpSp>
        <p:nvGrpSpPr>
          <p:cNvPr id="34" name="Google Shape;34;p6"/>
          <p:cNvGrpSpPr/>
          <p:nvPr/>
        </p:nvGrpSpPr>
        <p:grpSpPr>
          <a:xfrm rot="10800000">
            <a:off x="-4377857" y="-761402"/>
            <a:ext cx="8054523" cy="7047708"/>
            <a:chOff x="0" y="0"/>
            <a:chExt cx="812800" cy="711200"/>
          </a:xfrm>
        </p:grpSpPr>
        <p:sp>
          <p:nvSpPr>
            <p:cNvPr id="35" name="Google Shape;35;p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36" name="Google Shape;36;p6"/>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 name="Google Shape;37;p6"/>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670013" y="4664825"/>
            <a:ext cx="7335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39" name="Google Shape;39;p6"/>
          <p:cNvSpPr txBox="1">
            <a:spLocks noGrp="1"/>
          </p:cNvSpPr>
          <p:nvPr>
            <p:ph type="body" idx="2"/>
          </p:nvPr>
        </p:nvSpPr>
        <p:spPr>
          <a:xfrm>
            <a:off x="9282382" y="4664825"/>
            <a:ext cx="7335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2499613" y="4849100"/>
            <a:ext cx="6523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43" name="Google Shape;43;p7"/>
          <p:cNvSpPr txBox="1">
            <a:spLocks noGrp="1"/>
          </p:cNvSpPr>
          <p:nvPr>
            <p:ph type="body" idx="2"/>
          </p:nvPr>
        </p:nvSpPr>
        <p:spPr>
          <a:xfrm>
            <a:off x="9261892" y="4849100"/>
            <a:ext cx="65265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8"/>
          <p:cNvGrpSpPr/>
          <p:nvPr/>
        </p:nvGrpSpPr>
        <p:grpSpPr>
          <a:xfrm>
            <a:off x="-4641630" y="4078649"/>
            <a:ext cx="8054523" cy="7047708"/>
            <a:chOff x="0" y="0"/>
            <a:chExt cx="812800" cy="711200"/>
          </a:xfrm>
        </p:grpSpPr>
        <p:sp>
          <p:nvSpPr>
            <p:cNvPr id="46" name="Google Shape;46;p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47" name="Google Shape;47;p8"/>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 name="Google Shape;48;p8"/>
          <p:cNvGrpSpPr/>
          <p:nvPr/>
        </p:nvGrpSpPr>
        <p:grpSpPr>
          <a:xfrm rot="10800000">
            <a:off x="14876400" y="-884300"/>
            <a:ext cx="8054523" cy="7047708"/>
            <a:chOff x="0" y="0"/>
            <a:chExt cx="812800" cy="711200"/>
          </a:xfrm>
        </p:grpSpPr>
        <p:sp>
          <p:nvSpPr>
            <p:cNvPr id="49" name="Google Shape;49;p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50" name="Google Shape;50;p8"/>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1" name="Google Shape;51;p8"/>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grpSp>
        <p:nvGrpSpPr>
          <p:cNvPr id="53" name="Google Shape;53;p9"/>
          <p:cNvGrpSpPr/>
          <p:nvPr/>
        </p:nvGrpSpPr>
        <p:grpSpPr>
          <a:xfrm rot="10800000">
            <a:off x="-4377857" y="-761402"/>
            <a:ext cx="8054523" cy="7047708"/>
            <a:chOff x="0" y="0"/>
            <a:chExt cx="812800" cy="711200"/>
          </a:xfrm>
        </p:grpSpPr>
        <p:sp>
          <p:nvSpPr>
            <p:cNvPr id="54" name="Google Shape;54;p9"/>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55" name="Google Shape;55;p9"/>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56;p9"/>
          <p:cNvSpPr txBox="1">
            <a:spLocks noGrp="1"/>
          </p:cNvSpPr>
          <p:nvPr>
            <p:ph type="title"/>
          </p:nvPr>
        </p:nvSpPr>
        <p:spPr>
          <a:xfrm>
            <a:off x="1390375" y="2453650"/>
            <a:ext cx="15572700" cy="11619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9000"/>
              <a:buFont typeface="Calibri"/>
              <a:buNone/>
              <a:defRPr/>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endParaRPr/>
          </a:p>
        </p:txBody>
      </p:sp>
      <p:sp>
        <p:nvSpPr>
          <p:cNvPr id="57" name="Google Shape;57;p9"/>
          <p:cNvSpPr txBox="1">
            <a:spLocks noGrp="1"/>
          </p:cNvSpPr>
          <p:nvPr>
            <p:ph type="body" idx="1"/>
          </p:nvPr>
        </p:nvSpPr>
        <p:spPr>
          <a:xfrm>
            <a:off x="8752200" y="3855575"/>
            <a:ext cx="5618400" cy="38574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a:lvl1pPr>
            <a:lvl2pPr marL="914400" lvl="1" indent="-381000" algn="l">
              <a:spcBef>
                <a:spcPts val="560"/>
              </a:spcBef>
              <a:spcAft>
                <a:spcPts val="0"/>
              </a:spcAft>
              <a:buClr>
                <a:schemeClr val="dk1"/>
              </a:buClr>
              <a:buSzPts val="2400"/>
              <a:buChar char="–"/>
              <a:defRPr/>
            </a:lvl2pPr>
            <a:lvl3pPr marL="1371600" lvl="2" indent="-381000" algn="l">
              <a:spcBef>
                <a:spcPts val="480"/>
              </a:spcBef>
              <a:spcAft>
                <a:spcPts val="0"/>
              </a:spcAft>
              <a:buClr>
                <a:schemeClr val="dk1"/>
              </a:buClr>
              <a:buSzPts val="2400"/>
              <a:buChar char="•"/>
              <a:defRPr/>
            </a:lvl3pPr>
            <a:lvl4pPr marL="1828800" lvl="3" indent="-381000" algn="l">
              <a:spcBef>
                <a:spcPts val="400"/>
              </a:spcBef>
              <a:spcAft>
                <a:spcPts val="0"/>
              </a:spcAft>
              <a:buClr>
                <a:schemeClr val="dk1"/>
              </a:buClr>
              <a:buSzPts val="2400"/>
              <a:buChar char="–"/>
              <a:defRPr/>
            </a:lvl4pPr>
            <a:lvl5pPr marL="2286000" lvl="4" indent="-381000" algn="l">
              <a:spcBef>
                <a:spcPts val="400"/>
              </a:spcBef>
              <a:spcAft>
                <a:spcPts val="0"/>
              </a:spcAft>
              <a:buClr>
                <a:schemeClr val="dk1"/>
              </a:buClr>
              <a:buSzPts val="2400"/>
              <a:buChar char="»"/>
              <a:defRPr/>
            </a:lvl5pPr>
            <a:lvl6pPr marL="2743200" lvl="5" indent="-381000" algn="l">
              <a:spcBef>
                <a:spcPts val="400"/>
              </a:spcBef>
              <a:spcAft>
                <a:spcPts val="0"/>
              </a:spcAft>
              <a:buClr>
                <a:schemeClr val="dk1"/>
              </a:buClr>
              <a:buSzPts val="2400"/>
              <a:buChar char="•"/>
              <a:defRPr/>
            </a:lvl6pPr>
            <a:lvl7pPr marL="3200400" lvl="6" indent="-381000" algn="l">
              <a:spcBef>
                <a:spcPts val="400"/>
              </a:spcBef>
              <a:spcAft>
                <a:spcPts val="0"/>
              </a:spcAft>
              <a:buClr>
                <a:schemeClr val="dk1"/>
              </a:buClr>
              <a:buSzPts val="2400"/>
              <a:buChar char="•"/>
              <a:defRPr/>
            </a:lvl7pPr>
            <a:lvl8pPr marL="3657600" lvl="7" indent="-381000" algn="l">
              <a:spcBef>
                <a:spcPts val="400"/>
              </a:spcBef>
              <a:spcAft>
                <a:spcPts val="0"/>
              </a:spcAft>
              <a:buClr>
                <a:schemeClr val="dk1"/>
              </a:buClr>
              <a:buSzPts val="2400"/>
              <a:buChar char="•"/>
              <a:defRPr/>
            </a:lvl8pPr>
            <a:lvl9pPr marL="4114800" lvl="8" indent="-381000" algn="l">
              <a:spcBef>
                <a:spcPts val="400"/>
              </a:spcBef>
              <a:spcAft>
                <a:spcPts val="0"/>
              </a:spcAft>
              <a:buClr>
                <a:schemeClr val="dk1"/>
              </a:buClr>
              <a:buSzPts val="2400"/>
              <a:buChar char="•"/>
              <a:defRPr/>
            </a:lvl9pPr>
          </a:lstStyle>
          <a:p>
            <a:endParaRPr/>
          </a:p>
        </p:txBody>
      </p:sp>
      <p:sp>
        <p:nvSpPr>
          <p:cNvPr id="58" name="Google Shape;58;p9"/>
          <p:cNvSpPr txBox="1">
            <a:spLocks noGrp="1"/>
          </p:cNvSpPr>
          <p:nvPr>
            <p:ph type="body" idx="2"/>
          </p:nvPr>
        </p:nvSpPr>
        <p:spPr>
          <a:xfrm>
            <a:off x="2287725" y="3855575"/>
            <a:ext cx="57498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grpSp>
        <p:nvGrpSpPr>
          <p:cNvPr id="60" name="Google Shape;60;p10"/>
          <p:cNvGrpSpPr/>
          <p:nvPr/>
        </p:nvGrpSpPr>
        <p:grpSpPr>
          <a:xfrm>
            <a:off x="14964843" y="4458126"/>
            <a:ext cx="8054523" cy="7047708"/>
            <a:chOff x="0" y="0"/>
            <a:chExt cx="812800" cy="711200"/>
          </a:xfrm>
        </p:grpSpPr>
        <p:sp>
          <p:nvSpPr>
            <p:cNvPr id="61" name="Google Shape;61;p10"/>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62" name="Google Shape;62;p10"/>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10"/>
          <p:cNvGrpSpPr/>
          <p:nvPr/>
        </p:nvGrpSpPr>
        <p:grpSpPr>
          <a:xfrm rot="10800000">
            <a:off x="-4027273" y="-913569"/>
            <a:ext cx="8054523" cy="7047708"/>
            <a:chOff x="0" y="0"/>
            <a:chExt cx="812800" cy="711200"/>
          </a:xfrm>
        </p:grpSpPr>
        <p:sp>
          <p:nvSpPr>
            <p:cNvPr id="64" name="Google Shape;64;p10"/>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sp>
        <p:sp>
          <p:nvSpPr>
            <p:cNvPr id="65" name="Google Shape;65;p10"/>
            <p:cNvSpPr txBox="1"/>
            <p:nvPr/>
          </p:nvSpPr>
          <p:spPr>
            <a:xfrm>
              <a:off x="127000" y="282575"/>
              <a:ext cx="558900" cy="3777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 name="Google Shape;66;p10"/>
          <p:cNvSpPr txBox="1">
            <a:spLocks noGrp="1"/>
          </p:cNvSpPr>
          <p:nvPr>
            <p:ph type="title"/>
          </p:nvPr>
        </p:nvSpPr>
        <p:spPr>
          <a:xfrm>
            <a:off x="1662303" y="3008075"/>
            <a:ext cx="15115800" cy="5667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9000"/>
              <a:buFont typeface="Calibri"/>
              <a:buNone/>
              <a:defRPr/>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endParaRPr/>
          </a:p>
        </p:txBody>
      </p:sp>
      <p:sp>
        <p:nvSpPr>
          <p:cNvPr id="67" name="Google Shape;67;p10"/>
          <p:cNvSpPr>
            <a:spLocks noGrp="1"/>
          </p:cNvSpPr>
          <p:nvPr>
            <p:ph type="pic" idx="2"/>
          </p:nvPr>
        </p:nvSpPr>
        <p:spPr>
          <a:xfrm>
            <a:off x="11635025" y="4458125"/>
            <a:ext cx="4374600" cy="3281100"/>
          </a:xfrm>
          <a:prstGeom prst="rect">
            <a:avLst/>
          </a:prstGeom>
          <a:noFill/>
          <a:ln>
            <a:noFill/>
          </a:ln>
        </p:spPr>
      </p:sp>
      <p:sp>
        <p:nvSpPr>
          <p:cNvPr id="68" name="Google Shape;68;p10"/>
          <p:cNvSpPr txBox="1">
            <a:spLocks noGrp="1"/>
          </p:cNvSpPr>
          <p:nvPr>
            <p:ph type="body" idx="1"/>
          </p:nvPr>
        </p:nvSpPr>
        <p:spPr>
          <a:xfrm>
            <a:off x="4292138" y="46309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96800" y="1621550"/>
            <a:ext cx="154944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accent1"/>
              </a:buClr>
              <a:buSzPts val="9000"/>
              <a:buFont typeface="Roboto Slab"/>
              <a:buNone/>
              <a:defRPr sz="9000" i="0" u="none" strike="noStrike" cap="none">
                <a:solidFill>
                  <a:schemeClr val="accent1"/>
                </a:solidFill>
                <a:latin typeface="Roboto Slab"/>
                <a:ea typeface="Roboto Slab"/>
                <a:cs typeface="Roboto Slab"/>
                <a:sym typeface="Roboto Slab"/>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5074750"/>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1pPr>
            <a:lvl2pPr marL="914400" marR="0" lvl="1" indent="-381000" algn="l" rtl="0">
              <a:spcBef>
                <a:spcPts val="56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2pPr>
            <a:lvl3pPr marL="1371600" marR="0" lvl="2" indent="-381000" algn="l" rtl="0">
              <a:spcBef>
                <a:spcPts val="48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3pPr>
            <a:lvl4pPr marL="1828800" marR="0" lvl="3"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4pPr>
            <a:lvl5pPr marL="2286000" marR="0" lvl="4"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5pPr>
            <a:lvl6pPr marL="2743200" marR="0" lvl="5"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6pPr>
            <a:lvl7pPr marL="3200400" marR="0" lvl="6"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7pPr>
            <a:lvl8pPr marL="3657600" marR="0" lvl="7"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8pPr>
            <a:lvl9pPr marL="4114800" marR="0" lvl="8" indent="-381000" algn="l" rtl="0">
              <a:spcBef>
                <a:spcPts val="400"/>
              </a:spcBef>
              <a:spcAft>
                <a:spcPts val="0"/>
              </a:spcAft>
              <a:buClr>
                <a:schemeClr val="dk1"/>
              </a:buClr>
              <a:buSzPts val="2400"/>
              <a:buFont typeface="Roboto Slab"/>
              <a:buChar char="•"/>
              <a:defRPr sz="2400" i="0" u="none" strike="noStrike" cap="none">
                <a:solidFill>
                  <a:schemeClr val="dk1"/>
                </a:solidFill>
                <a:latin typeface="Roboto Slab"/>
                <a:ea typeface="Roboto Slab"/>
                <a:cs typeface="Roboto Slab"/>
                <a:sym typeface="Roboto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1"/>
          <p:cNvPicPr preferRelativeResize="0"/>
          <p:nvPr/>
        </p:nvPicPr>
        <p:blipFill>
          <a:blip r:embed="rId3">
            <a:alphaModFix/>
          </a:blip>
          <a:stretch>
            <a:fillRect/>
          </a:stretch>
        </p:blipFill>
        <p:spPr>
          <a:xfrm>
            <a:off x="16237946" y="6229176"/>
            <a:ext cx="1776225" cy="445582"/>
          </a:xfrm>
          <a:prstGeom prst="rect">
            <a:avLst/>
          </a:prstGeom>
          <a:noFill/>
          <a:ln>
            <a:noFill/>
          </a:ln>
        </p:spPr>
      </p:pic>
      <p:grpSp>
        <p:nvGrpSpPr>
          <p:cNvPr id="74" name="Google Shape;74;p11"/>
          <p:cNvGrpSpPr/>
          <p:nvPr/>
        </p:nvGrpSpPr>
        <p:grpSpPr>
          <a:xfrm>
            <a:off x="0" y="9077474"/>
            <a:ext cx="18288000" cy="1209526"/>
            <a:chOff x="0" y="-47625"/>
            <a:chExt cx="4816593" cy="318558"/>
          </a:xfrm>
        </p:grpSpPr>
        <p:sp>
          <p:nvSpPr>
            <p:cNvPr id="75" name="Google Shape;75;p11"/>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solidFill>
              <a:srgbClr val="8C52FF"/>
            </a:solidFill>
            <a:ln>
              <a:noFill/>
            </a:ln>
          </p:spPr>
          <p:txBody>
            <a:bodyPr/>
            <a:lstStyle/>
            <a:p>
              <a:endParaRPr lang="en-US"/>
            </a:p>
          </p:txBody>
        </p:sp>
        <p:sp>
          <p:nvSpPr>
            <p:cNvPr id="76" name="Google Shape;76;p11"/>
            <p:cNvSpPr txBox="1"/>
            <p:nvPr/>
          </p:nvSpPr>
          <p:spPr>
            <a:xfrm>
              <a:off x="0" y="-47625"/>
              <a:ext cx="4816593"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 name="Google Shape;77;p11"/>
          <p:cNvGrpSpPr/>
          <p:nvPr/>
        </p:nvGrpSpPr>
        <p:grpSpPr>
          <a:xfrm>
            <a:off x="0" y="-165574"/>
            <a:ext cx="18288000" cy="1209526"/>
            <a:chOff x="0" y="-47625"/>
            <a:chExt cx="4816593" cy="318558"/>
          </a:xfrm>
        </p:grpSpPr>
        <p:sp>
          <p:nvSpPr>
            <p:cNvPr id="78" name="Google Shape;78;p11"/>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solidFill>
              <a:srgbClr val="8C52FF"/>
            </a:solidFill>
            <a:ln>
              <a:noFill/>
            </a:ln>
          </p:spPr>
          <p:txBody>
            <a:bodyPr/>
            <a:lstStyle/>
            <a:p>
              <a:endParaRPr lang="en-US"/>
            </a:p>
          </p:txBody>
        </p:sp>
        <p:sp>
          <p:nvSpPr>
            <p:cNvPr id="79" name="Google Shape;79;p11"/>
            <p:cNvSpPr txBox="1"/>
            <p:nvPr/>
          </p:nvSpPr>
          <p:spPr>
            <a:xfrm>
              <a:off x="0" y="-47625"/>
              <a:ext cx="4816593"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 name="Google Shape;80;p11"/>
          <p:cNvGrpSpPr/>
          <p:nvPr/>
        </p:nvGrpSpPr>
        <p:grpSpPr>
          <a:xfrm>
            <a:off x="9281872" y="1688265"/>
            <a:ext cx="1945750" cy="1945750"/>
            <a:chOff x="0" y="0"/>
            <a:chExt cx="812800" cy="812800"/>
          </a:xfrm>
        </p:grpSpPr>
        <p:sp>
          <p:nvSpPr>
            <p:cNvPr id="81" name="Google Shape;8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 name="Google Shape;83;p11"/>
          <p:cNvGrpSpPr/>
          <p:nvPr/>
        </p:nvGrpSpPr>
        <p:grpSpPr>
          <a:xfrm>
            <a:off x="13542306" y="372489"/>
            <a:ext cx="1945750" cy="1945750"/>
            <a:chOff x="0" y="0"/>
            <a:chExt cx="812800" cy="812800"/>
          </a:xfrm>
        </p:grpSpPr>
        <p:sp>
          <p:nvSpPr>
            <p:cNvPr id="84" name="Google Shape;84;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 name="Google Shape;86;p11"/>
          <p:cNvGrpSpPr/>
          <p:nvPr/>
        </p:nvGrpSpPr>
        <p:grpSpPr>
          <a:xfrm>
            <a:off x="15488055" y="2059414"/>
            <a:ext cx="2287161" cy="2287161"/>
            <a:chOff x="0" y="0"/>
            <a:chExt cx="812800" cy="812800"/>
          </a:xfrm>
        </p:grpSpPr>
        <p:sp>
          <p:nvSpPr>
            <p:cNvPr id="87" name="Google Shape;87;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11"/>
          <p:cNvGrpSpPr/>
          <p:nvPr/>
        </p:nvGrpSpPr>
        <p:grpSpPr>
          <a:xfrm>
            <a:off x="11411051" y="462487"/>
            <a:ext cx="1132426" cy="1132426"/>
            <a:chOff x="0" y="0"/>
            <a:chExt cx="812800" cy="812800"/>
          </a:xfrm>
        </p:grpSpPr>
        <p:sp>
          <p:nvSpPr>
            <p:cNvPr id="90" name="Google Shape;9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2" name="Google Shape;92;p11"/>
          <p:cNvPicPr preferRelativeResize="0"/>
          <p:nvPr/>
        </p:nvPicPr>
        <p:blipFill>
          <a:blip r:embed="rId4">
            <a:alphaModFix/>
          </a:blip>
          <a:stretch>
            <a:fillRect/>
          </a:stretch>
        </p:blipFill>
        <p:spPr>
          <a:xfrm>
            <a:off x="15672725" y="2234825"/>
            <a:ext cx="1945775" cy="1945775"/>
          </a:xfrm>
          <a:prstGeom prst="rect">
            <a:avLst/>
          </a:prstGeom>
          <a:noFill/>
          <a:ln>
            <a:noFill/>
          </a:ln>
        </p:spPr>
      </p:pic>
      <p:pic>
        <p:nvPicPr>
          <p:cNvPr id="93" name="Google Shape;93;p11"/>
          <p:cNvPicPr preferRelativeResize="0"/>
          <p:nvPr/>
        </p:nvPicPr>
        <p:blipFill>
          <a:blip r:embed="rId5">
            <a:alphaModFix/>
          </a:blip>
          <a:stretch>
            <a:fillRect/>
          </a:stretch>
        </p:blipFill>
        <p:spPr>
          <a:xfrm>
            <a:off x="13699423" y="553913"/>
            <a:ext cx="1631525" cy="1631525"/>
          </a:xfrm>
          <a:prstGeom prst="rect">
            <a:avLst/>
          </a:prstGeom>
          <a:noFill/>
          <a:ln>
            <a:noFill/>
          </a:ln>
        </p:spPr>
      </p:pic>
      <p:pic>
        <p:nvPicPr>
          <p:cNvPr id="94" name="Google Shape;94;p11"/>
          <p:cNvPicPr preferRelativeResize="0"/>
          <p:nvPr/>
        </p:nvPicPr>
        <p:blipFill>
          <a:blip r:embed="rId6">
            <a:alphaModFix/>
          </a:blip>
          <a:stretch>
            <a:fillRect/>
          </a:stretch>
        </p:blipFill>
        <p:spPr>
          <a:xfrm>
            <a:off x="11502500" y="553925"/>
            <a:ext cx="949550" cy="949550"/>
          </a:xfrm>
          <a:prstGeom prst="rect">
            <a:avLst/>
          </a:prstGeom>
          <a:noFill/>
          <a:ln>
            <a:noFill/>
          </a:ln>
        </p:spPr>
      </p:pic>
      <p:pic>
        <p:nvPicPr>
          <p:cNvPr id="95" name="Google Shape;95;p11"/>
          <p:cNvPicPr preferRelativeResize="0"/>
          <p:nvPr/>
        </p:nvPicPr>
        <p:blipFill>
          <a:blip r:embed="rId7">
            <a:alphaModFix/>
          </a:blip>
          <a:stretch>
            <a:fillRect/>
          </a:stretch>
        </p:blipFill>
        <p:spPr>
          <a:xfrm>
            <a:off x="9459189" y="1848425"/>
            <a:ext cx="1631525" cy="1625463"/>
          </a:xfrm>
          <a:prstGeom prst="rect">
            <a:avLst/>
          </a:prstGeom>
          <a:noFill/>
          <a:ln>
            <a:noFill/>
          </a:ln>
        </p:spPr>
      </p:pic>
      <p:pic>
        <p:nvPicPr>
          <p:cNvPr id="97" name="Google Shape;97;p11"/>
          <p:cNvPicPr preferRelativeResize="0"/>
          <p:nvPr/>
        </p:nvPicPr>
        <p:blipFill>
          <a:blip r:embed="rId8">
            <a:alphaModFix/>
          </a:blip>
          <a:stretch>
            <a:fillRect/>
          </a:stretch>
        </p:blipFill>
        <p:spPr>
          <a:xfrm>
            <a:off x="-2606200" y="1845375"/>
            <a:ext cx="7668048" cy="472875"/>
          </a:xfrm>
          <a:prstGeom prst="rect">
            <a:avLst/>
          </a:prstGeom>
          <a:noFill/>
          <a:ln>
            <a:noFill/>
          </a:ln>
        </p:spPr>
      </p:pic>
      <p:grpSp>
        <p:nvGrpSpPr>
          <p:cNvPr id="98" name="Google Shape;98;p11"/>
          <p:cNvGrpSpPr/>
          <p:nvPr/>
        </p:nvGrpSpPr>
        <p:grpSpPr>
          <a:xfrm rot="-5400000">
            <a:off x="16179950" y="6560449"/>
            <a:ext cx="4859807" cy="3329225"/>
            <a:chOff x="0" y="-47625"/>
            <a:chExt cx="1279949" cy="876833"/>
          </a:xfrm>
        </p:grpSpPr>
        <p:sp>
          <p:nvSpPr>
            <p:cNvPr id="99" name="Google Shape;99;p11"/>
            <p:cNvSpPr/>
            <p:nvPr/>
          </p:nvSpPr>
          <p:spPr>
            <a:xfrm>
              <a:off x="0" y="0"/>
              <a:ext cx="1279949" cy="829208"/>
            </a:xfrm>
            <a:custGeom>
              <a:avLst/>
              <a:gdLst/>
              <a:ahLst/>
              <a:cxnLst/>
              <a:rect l="l" t="t" r="r" b="b"/>
              <a:pathLst>
                <a:path w="1279949" h="829208" extrusionOk="0">
                  <a:moveTo>
                    <a:pt x="0" y="0"/>
                  </a:moveTo>
                  <a:lnTo>
                    <a:pt x="1279949" y="0"/>
                  </a:lnTo>
                  <a:lnTo>
                    <a:pt x="1279949" y="829208"/>
                  </a:lnTo>
                  <a:lnTo>
                    <a:pt x="0" y="82920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00" name="Google Shape;100;p11"/>
            <p:cNvSpPr txBox="1"/>
            <p:nvPr/>
          </p:nvSpPr>
          <p:spPr>
            <a:xfrm>
              <a:off x="0" y="-47625"/>
              <a:ext cx="1279949" cy="87683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 name="Google Shape;101;p11"/>
          <p:cNvSpPr txBox="1"/>
          <p:nvPr/>
        </p:nvSpPr>
        <p:spPr>
          <a:xfrm>
            <a:off x="1315114" y="3172102"/>
            <a:ext cx="8564400" cy="112338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300" b="1" i="0" u="none" strike="noStrike" cap="none" dirty="0">
                <a:solidFill>
                  <a:srgbClr val="5933A4"/>
                </a:solidFill>
                <a:latin typeface="Roboto Slab"/>
                <a:ea typeface="Roboto Slab"/>
                <a:cs typeface="Roboto Slab"/>
                <a:sym typeface="Roboto Slab"/>
              </a:rPr>
              <a:t>Informal Reports</a:t>
            </a:r>
            <a:endParaRPr dirty="0"/>
          </a:p>
        </p:txBody>
      </p:sp>
      <p:grpSp>
        <p:nvGrpSpPr>
          <p:cNvPr id="102" name="Google Shape;102;p11"/>
          <p:cNvGrpSpPr/>
          <p:nvPr/>
        </p:nvGrpSpPr>
        <p:grpSpPr>
          <a:xfrm rot="-5400000">
            <a:off x="-2647081" y="384379"/>
            <a:ext cx="4595166" cy="3329225"/>
            <a:chOff x="0" y="-47625"/>
            <a:chExt cx="1210249" cy="876833"/>
          </a:xfrm>
        </p:grpSpPr>
        <p:sp>
          <p:nvSpPr>
            <p:cNvPr id="103" name="Google Shape;103;p11"/>
            <p:cNvSpPr/>
            <p:nvPr/>
          </p:nvSpPr>
          <p:spPr>
            <a:xfrm>
              <a:off x="0" y="0"/>
              <a:ext cx="1210249" cy="829208"/>
            </a:xfrm>
            <a:custGeom>
              <a:avLst/>
              <a:gdLst/>
              <a:ahLst/>
              <a:cxnLst/>
              <a:rect l="l" t="t" r="r" b="b"/>
              <a:pathLst>
                <a:path w="1210249" h="829208" extrusionOk="0">
                  <a:moveTo>
                    <a:pt x="0" y="0"/>
                  </a:moveTo>
                  <a:lnTo>
                    <a:pt x="1210249" y="0"/>
                  </a:lnTo>
                  <a:lnTo>
                    <a:pt x="1210249" y="829208"/>
                  </a:lnTo>
                  <a:lnTo>
                    <a:pt x="0" y="82920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04" name="Google Shape;104;p11"/>
            <p:cNvSpPr txBox="1"/>
            <p:nvPr/>
          </p:nvSpPr>
          <p:spPr>
            <a:xfrm>
              <a:off x="0" y="-47625"/>
              <a:ext cx="1210249" cy="87683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1"/>
          <p:cNvGrpSpPr/>
          <p:nvPr/>
        </p:nvGrpSpPr>
        <p:grpSpPr>
          <a:xfrm>
            <a:off x="2702461" y="7040682"/>
            <a:ext cx="5789848" cy="1094801"/>
            <a:chOff x="0" y="-47625"/>
            <a:chExt cx="1524898" cy="288343"/>
          </a:xfrm>
        </p:grpSpPr>
        <p:sp>
          <p:nvSpPr>
            <p:cNvPr id="106" name="Google Shape;106;p11"/>
            <p:cNvSpPr/>
            <p:nvPr/>
          </p:nvSpPr>
          <p:spPr>
            <a:xfrm>
              <a:off x="0" y="0"/>
              <a:ext cx="1524898" cy="240718"/>
            </a:xfrm>
            <a:custGeom>
              <a:avLst/>
              <a:gdLst/>
              <a:ahLst/>
              <a:cxnLst/>
              <a:rect l="l" t="t" r="r" b="b"/>
              <a:pathLst>
                <a:path w="1524898" h="240718" extrusionOk="0">
                  <a:moveTo>
                    <a:pt x="68195" y="0"/>
                  </a:moveTo>
                  <a:lnTo>
                    <a:pt x="1456703" y="0"/>
                  </a:lnTo>
                  <a:cubicBezTo>
                    <a:pt x="1474790" y="0"/>
                    <a:pt x="1492135" y="7185"/>
                    <a:pt x="1504924" y="19974"/>
                  </a:cubicBezTo>
                  <a:cubicBezTo>
                    <a:pt x="1517713" y="32763"/>
                    <a:pt x="1524898" y="50108"/>
                    <a:pt x="1524898" y="68195"/>
                  </a:cubicBezTo>
                  <a:lnTo>
                    <a:pt x="1524898" y="172523"/>
                  </a:lnTo>
                  <a:cubicBezTo>
                    <a:pt x="1524898" y="210186"/>
                    <a:pt x="1494366" y="240718"/>
                    <a:pt x="1456703" y="240718"/>
                  </a:cubicBezTo>
                  <a:lnTo>
                    <a:pt x="68195" y="240718"/>
                  </a:lnTo>
                  <a:cubicBezTo>
                    <a:pt x="50108" y="240718"/>
                    <a:pt x="32763" y="233533"/>
                    <a:pt x="19974" y="220744"/>
                  </a:cubicBezTo>
                  <a:cubicBezTo>
                    <a:pt x="7185" y="207955"/>
                    <a:pt x="0" y="190609"/>
                    <a:pt x="0" y="172523"/>
                  </a:cubicBezTo>
                  <a:lnTo>
                    <a:pt x="0" y="68195"/>
                  </a:lnTo>
                  <a:cubicBezTo>
                    <a:pt x="0" y="50108"/>
                    <a:pt x="7185" y="32763"/>
                    <a:pt x="19974" y="19974"/>
                  </a:cubicBezTo>
                  <a:cubicBezTo>
                    <a:pt x="32763" y="7185"/>
                    <a:pt x="50108" y="0"/>
                    <a:pt x="68195" y="0"/>
                  </a:cubicBezTo>
                  <a:close/>
                </a:path>
              </a:pathLst>
            </a:custGeom>
            <a:solidFill>
              <a:srgbClr val="000000">
                <a:alpha val="0"/>
              </a:srgbClr>
            </a:solidFill>
            <a:ln w="38100" cap="rnd" cmpd="sng">
              <a:solidFill>
                <a:srgbClr val="5933A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txBox="1"/>
            <p:nvPr/>
          </p:nvSpPr>
          <p:spPr>
            <a:xfrm>
              <a:off x="0" y="-47625"/>
              <a:ext cx="1524898" cy="28834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 name="Google Shape;108;p11"/>
          <p:cNvSpPr txBox="1"/>
          <p:nvPr/>
        </p:nvSpPr>
        <p:spPr>
          <a:xfrm>
            <a:off x="3890179" y="6888594"/>
            <a:ext cx="4582442" cy="1163395"/>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US" sz="5400" dirty="0">
                <a:solidFill>
                  <a:srgbClr val="5933A4"/>
                </a:solidFill>
                <a:latin typeface="Aptos" panose="020B0004020202020204" pitchFamily="34" charset="0"/>
                <a:ea typeface="Roboto Slab"/>
                <a:cs typeface="Roboto Slab"/>
                <a:sym typeface="Roboto Slab"/>
              </a:rPr>
              <a:t>C</a:t>
            </a:r>
            <a:r>
              <a:rPr lang="en-US" sz="5400" b="0" i="0" u="none" strike="noStrike" cap="none" dirty="0">
                <a:solidFill>
                  <a:srgbClr val="5933A4"/>
                </a:solidFill>
                <a:latin typeface="Aptos" panose="020B0004020202020204" pitchFamily="34" charset="0"/>
                <a:ea typeface="Roboto Slab"/>
                <a:cs typeface="Roboto Slab"/>
                <a:sym typeface="Roboto Slab"/>
              </a:rPr>
              <a:t>hapter: 11</a:t>
            </a:r>
            <a:endParaRPr sz="5400" dirty="0">
              <a:latin typeface="Aptos" panose="020B0004020202020204" pitchFamily="34" charset="0"/>
            </a:endParaRPr>
          </a:p>
        </p:txBody>
      </p:sp>
      <p:pic>
        <p:nvPicPr>
          <p:cNvPr id="4" name="Picture 3">
            <a:extLst>
              <a:ext uri="{FF2B5EF4-FFF2-40B4-BE49-F238E27FC236}">
                <a16:creationId xmlns:a16="http://schemas.microsoft.com/office/drawing/2014/main" id="{64693BCC-0A75-09BF-DAC1-EE1E17E8803C}"/>
              </a:ext>
            </a:extLst>
          </p:cNvPr>
          <p:cNvPicPr>
            <a:picLocks noChangeAspect="1"/>
          </p:cNvPicPr>
          <p:nvPr/>
        </p:nvPicPr>
        <p:blipFill>
          <a:blip r:embed="rId9"/>
          <a:stretch>
            <a:fillRect/>
          </a:stretch>
        </p:blipFill>
        <p:spPr>
          <a:xfrm>
            <a:off x="11293495" y="2081812"/>
            <a:ext cx="7316358" cy="69346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grpSp>
        <p:nvGrpSpPr>
          <p:cNvPr id="461" name="Google Shape;461;p18"/>
          <p:cNvGrpSpPr/>
          <p:nvPr/>
        </p:nvGrpSpPr>
        <p:grpSpPr>
          <a:xfrm rot="-5400000">
            <a:off x="1057172" y="-1237998"/>
            <a:ext cx="10287000" cy="12762996"/>
            <a:chOff x="0" y="-47625"/>
            <a:chExt cx="2709333" cy="3361448"/>
          </a:xfrm>
        </p:grpSpPr>
        <p:sp>
          <p:nvSpPr>
            <p:cNvPr id="462" name="Google Shape;462;p18"/>
            <p:cNvSpPr/>
            <p:nvPr/>
          </p:nvSpPr>
          <p:spPr>
            <a:xfrm>
              <a:off x="0" y="0"/>
              <a:ext cx="2709333" cy="3313823"/>
            </a:xfrm>
            <a:custGeom>
              <a:avLst/>
              <a:gdLst/>
              <a:ahLst/>
              <a:cxnLst/>
              <a:rect l="l" t="t" r="r" b="b"/>
              <a:pathLst>
                <a:path w="2709333" h="3313823" extrusionOk="0">
                  <a:moveTo>
                    <a:pt x="0" y="0"/>
                  </a:moveTo>
                  <a:lnTo>
                    <a:pt x="2709333" y="0"/>
                  </a:lnTo>
                  <a:lnTo>
                    <a:pt x="2709333" y="3313823"/>
                  </a:lnTo>
                  <a:lnTo>
                    <a:pt x="0" y="3313823"/>
                  </a:lnTo>
                  <a:close/>
                </a:path>
              </a:pathLst>
            </a:custGeom>
            <a:solidFill>
              <a:srgbClr val="8C52FF"/>
            </a:solidFill>
            <a:ln>
              <a:noFill/>
            </a:ln>
          </p:spPr>
          <p:txBody>
            <a:bodyPr/>
            <a:lstStyle/>
            <a:p>
              <a:endParaRPr lang="en-US"/>
            </a:p>
          </p:txBody>
        </p:sp>
        <p:sp>
          <p:nvSpPr>
            <p:cNvPr id="463" name="Google Shape;463;p18"/>
            <p:cNvSpPr txBox="1"/>
            <p:nvPr/>
          </p:nvSpPr>
          <p:spPr>
            <a:xfrm>
              <a:off x="0" y="-47625"/>
              <a:ext cx="2709333" cy="336144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18"/>
          <p:cNvGrpSpPr/>
          <p:nvPr/>
        </p:nvGrpSpPr>
        <p:grpSpPr>
          <a:xfrm>
            <a:off x="11334823" y="775267"/>
            <a:ext cx="5924477" cy="5924477"/>
            <a:chOff x="0" y="0"/>
            <a:chExt cx="812800" cy="812800"/>
          </a:xfrm>
        </p:grpSpPr>
        <p:sp>
          <p:nvSpPr>
            <p:cNvPr id="465" name="Google Shape;465;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18"/>
          <p:cNvGrpSpPr/>
          <p:nvPr/>
        </p:nvGrpSpPr>
        <p:grpSpPr>
          <a:xfrm rot="-5400000">
            <a:off x="10591205" y="-1609269"/>
            <a:ext cx="2440125" cy="4769072"/>
            <a:chOff x="0" y="-47625"/>
            <a:chExt cx="642667" cy="1256052"/>
          </a:xfrm>
        </p:grpSpPr>
        <p:sp>
          <p:nvSpPr>
            <p:cNvPr id="468" name="Google Shape;468;p18"/>
            <p:cNvSpPr/>
            <p:nvPr/>
          </p:nvSpPr>
          <p:spPr>
            <a:xfrm>
              <a:off x="0" y="0"/>
              <a:ext cx="642667" cy="1208427"/>
            </a:xfrm>
            <a:custGeom>
              <a:avLst/>
              <a:gdLst/>
              <a:ahLst/>
              <a:cxnLst/>
              <a:rect l="l" t="t" r="r" b="b"/>
              <a:pathLst>
                <a:path w="642667" h="1208427" extrusionOk="0">
                  <a:moveTo>
                    <a:pt x="0" y="0"/>
                  </a:moveTo>
                  <a:lnTo>
                    <a:pt x="642667" y="0"/>
                  </a:lnTo>
                  <a:lnTo>
                    <a:pt x="642667" y="1208427"/>
                  </a:lnTo>
                  <a:lnTo>
                    <a:pt x="0" y="1208427"/>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469" name="Google Shape;469;p18"/>
            <p:cNvSpPr txBox="1"/>
            <p:nvPr/>
          </p:nvSpPr>
          <p:spPr>
            <a:xfrm>
              <a:off x="0" y="-47625"/>
              <a:ext cx="642667" cy="125605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70" name="Google Shape;470;p18"/>
          <p:cNvPicPr preferRelativeResize="0"/>
          <p:nvPr/>
        </p:nvPicPr>
        <p:blipFill>
          <a:blip r:embed="rId3">
            <a:alphaModFix/>
          </a:blip>
          <a:stretch>
            <a:fillRect/>
          </a:stretch>
        </p:blipFill>
        <p:spPr>
          <a:xfrm>
            <a:off x="11621550" y="1055650"/>
            <a:ext cx="5415524" cy="5415524"/>
          </a:xfrm>
          <a:prstGeom prst="rect">
            <a:avLst/>
          </a:prstGeom>
          <a:noFill/>
          <a:ln>
            <a:noFill/>
          </a:ln>
        </p:spPr>
      </p:pic>
      <p:sp>
        <p:nvSpPr>
          <p:cNvPr id="471" name="Google Shape;471;p18"/>
          <p:cNvSpPr txBox="1"/>
          <p:nvPr/>
        </p:nvSpPr>
        <p:spPr>
          <a:xfrm>
            <a:off x="-114164" y="5155111"/>
            <a:ext cx="9561874" cy="358251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dirty="0">
                <a:solidFill>
                  <a:srgbClr val="FFFFFF"/>
                </a:solidFill>
                <a:latin typeface="Roboto Slab"/>
                <a:ea typeface="Roboto Slab"/>
                <a:cs typeface="Roboto Slab"/>
                <a:sym typeface="Roboto Slab"/>
              </a:rPr>
              <a:t>Informative Reports</a:t>
            </a:r>
          </a:p>
          <a:p>
            <a:pPr marL="0" marR="0" lvl="0" indent="0" algn="r" rtl="0">
              <a:lnSpc>
                <a:spcPct val="120000"/>
              </a:lnSpc>
              <a:spcBef>
                <a:spcPts val="0"/>
              </a:spcBef>
              <a:spcAft>
                <a:spcPts val="0"/>
              </a:spcAft>
              <a:buNone/>
            </a:pPr>
            <a:endParaRPr dirty="0"/>
          </a:p>
        </p:txBody>
      </p:sp>
      <p:sp>
        <p:nvSpPr>
          <p:cNvPr id="473" name="Google Shape;473;p18"/>
          <p:cNvSpPr txBox="1"/>
          <p:nvPr/>
        </p:nvSpPr>
        <p:spPr>
          <a:xfrm>
            <a:off x="4850578" y="2793025"/>
            <a:ext cx="2640000" cy="20010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0" b="1" i="0" u="none" strike="noStrike" cap="none" dirty="0">
                <a:solidFill>
                  <a:srgbClr val="FFFFFF"/>
                </a:solidFill>
                <a:latin typeface="Roboto Slab"/>
                <a:ea typeface="Roboto Slab"/>
                <a:cs typeface="Roboto Slab"/>
                <a:sym typeface="Roboto Slab"/>
              </a:rPr>
              <a:t>02</a:t>
            </a:r>
            <a:endParaRPr dirty="0"/>
          </a:p>
        </p:txBody>
      </p:sp>
      <p:grpSp>
        <p:nvGrpSpPr>
          <p:cNvPr id="474" name="Google Shape;474;p18"/>
          <p:cNvGrpSpPr/>
          <p:nvPr/>
        </p:nvGrpSpPr>
        <p:grpSpPr>
          <a:xfrm rot="-5400000">
            <a:off x="-266849" y="6743069"/>
            <a:ext cx="826458" cy="4613436"/>
            <a:chOff x="0" y="-47625"/>
            <a:chExt cx="217668" cy="1215061"/>
          </a:xfrm>
        </p:grpSpPr>
        <p:sp>
          <p:nvSpPr>
            <p:cNvPr id="475" name="Google Shape;475;p18"/>
            <p:cNvSpPr/>
            <p:nvPr/>
          </p:nvSpPr>
          <p:spPr>
            <a:xfrm>
              <a:off x="0" y="0"/>
              <a:ext cx="217668" cy="1167436"/>
            </a:xfrm>
            <a:custGeom>
              <a:avLst/>
              <a:gdLst/>
              <a:ahLst/>
              <a:cxnLst/>
              <a:rect l="l" t="t" r="r" b="b"/>
              <a:pathLst>
                <a:path w="217668" h="1167436" extrusionOk="0">
                  <a:moveTo>
                    <a:pt x="0" y="0"/>
                  </a:moveTo>
                  <a:lnTo>
                    <a:pt x="217668" y="0"/>
                  </a:lnTo>
                  <a:lnTo>
                    <a:pt x="217668" y="1167436"/>
                  </a:lnTo>
                  <a:lnTo>
                    <a:pt x="0" y="1167436"/>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476" name="Google Shape;476;p18"/>
            <p:cNvSpPr txBox="1"/>
            <p:nvPr/>
          </p:nvSpPr>
          <p:spPr>
            <a:xfrm>
              <a:off x="0" y="-47625"/>
              <a:ext cx="217668" cy="121506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7" name="Google Shape;477;p18"/>
          <p:cNvGrpSpPr/>
          <p:nvPr/>
        </p:nvGrpSpPr>
        <p:grpSpPr>
          <a:xfrm rot="10800000">
            <a:off x="-4027250" y="-2455892"/>
            <a:ext cx="8054500" cy="7047688"/>
            <a:chOff x="0" y="0"/>
            <a:chExt cx="812800" cy="711200"/>
          </a:xfrm>
        </p:grpSpPr>
        <p:sp>
          <p:nvSpPr>
            <p:cNvPr id="478" name="Google Shape;478;p1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479" name="Google Shape;479;p18"/>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18"/>
          <p:cNvGrpSpPr/>
          <p:nvPr/>
        </p:nvGrpSpPr>
        <p:grpSpPr>
          <a:xfrm rot="-5400000">
            <a:off x="15139529" y="8384063"/>
            <a:ext cx="3402282" cy="1750619"/>
            <a:chOff x="0" y="-47625"/>
            <a:chExt cx="896074" cy="461069"/>
          </a:xfrm>
        </p:grpSpPr>
        <p:sp>
          <p:nvSpPr>
            <p:cNvPr id="481" name="Google Shape;481;p18"/>
            <p:cNvSpPr/>
            <p:nvPr/>
          </p:nvSpPr>
          <p:spPr>
            <a:xfrm>
              <a:off x="0" y="0"/>
              <a:ext cx="896074" cy="413444"/>
            </a:xfrm>
            <a:custGeom>
              <a:avLst/>
              <a:gdLst/>
              <a:ahLst/>
              <a:cxnLst/>
              <a:rect l="l" t="t" r="r" b="b"/>
              <a:pathLst>
                <a:path w="896074" h="413444" extrusionOk="0">
                  <a:moveTo>
                    <a:pt x="0" y="0"/>
                  </a:moveTo>
                  <a:lnTo>
                    <a:pt x="896074" y="0"/>
                  </a:lnTo>
                  <a:lnTo>
                    <a:pt x="896074" y="413444"/>
                  </a:lnTo>
                  <a:lnTo>
                    <a:pt x="0" y="413444"/>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482" name="Google Shape;482;p18"/>
            <p:cNvSpPr txBox="1"/>
            <p:nvPr/>
          </p:nvSpPr>
          <p:spPr>
            <a:xfrm>
              <a:off x="0" y="-47625"/>
              <a:ext cx="896074" cy="46106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18"/>
          <p:cNvGrpSpPr/>
          <p:nvPr/>
        </p:nvGrpSpPr>
        <p:grpSpPr>
          <a:xfrm rot="-5400000">
            <a:off x="8401529" y="-532708"/>
            <a:ext cx="1805436" cy="1981260"/>
            <a:chOff x="0" y="-47625"/>
            <a:chExt cx="475506" cy="521813"/>
          </a:xfrm>
        </p:grpSpPr>
        <p:sp>
          <p:nvSpPr>
            <p:cNvPr id="484" name="Google Shape;484;p18"/>
            <p:cNvSpPr/>
            <p:nvPr/>
          </p:nvSpPr>
          <p:spPr>
            <a:xfrm>
              <a:off x="0" y="0"/>
              <a:ext cx="475506" cy="474188"/>
            </a:xfrm>
            <a:custGeom>
              <a:avLst/>
              <a:gdLst/>
              <a:ahLst/>
              <a:cxnLst/>
              <a:rect l="l" t="t" r="r" b="b"/>
              <a:pathLst>
                <a:path w="475506" h="474188" extrusionOk="0">
                  <a:moveTo>
                    <a:pt x="0" y="0"/>
                  </a:moveTo>
                  <a:lnTo>
                    <a:pt x="475506" y="0"/>
                  </a:lnTo>
                  <a:lnTo>
                    <a:pt x="475506" y="474188"/>
                  </a:lnTo>
                  <a:lnTo>
                    <a:pt x="0" y="47418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485" name="Google Shape;485;p18"/>
            <p:cNvSpPr txBox="1"/>
            <p:nvPr/>
          </p:nvSpPr>
          <p:spPr>
            <a:xfrm>
              <a:off x="0" y="-47625"/>
              <a:ext cx="475506" cy="52181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86" name="Google Shape;486;p18"/>
          <p:cNvPicPr preferRelativeResize="0"/>
          <p:nvPr/>
        </p:nvPicPr>
        <p:blipFill>
          <a:blip r:embed="rId4">
            <a:alphaModFix/>
          </a:blip>
          <a:stretch>
            <a:fillRect/>
          </a:stretch>
        </p:blipFill>
        <p:spPr>
          <a:xfrm>
            <a:off x="582100" y="5558125"/>
            <a:ext cx="498775" cy="8053525"/>
          </a:xfrm>
          <a:prstGeom prst="rect">
            <a:avLst/>
          </a:prstGeom>
          <a:noFill/>
          <a:ln>
            <a:noFill/>
          </a:ln>
        </p:spPr>
      </p:pic>
      <p:pic>
        <p:nvPicPr>
          <p:cNvPr id="487" name="Google Shape;487;p18"/>
          <p:cNvPicPr preferRelativeResize="0"/>
          <p:nvPr/>
        </p:nvPicPr>
        <p:blipFill>
          <a:blip r:embed="rId5">
            <a:alphaModFix/>
          </a:blip>
          <a:stretch>
            <a:fillRect/>
          </a:stretch>
        </p:blipFill>
        <p:spPr>
          <a:xfrm>
            <a:off x="14717079" y="9167621"/>
            <a:ext cx="2143146" cy="541875"/>
          </a:xfrm>
          <a:prstGeom prst="rect">
            <a:avLst/>
          </a:prstGeom>
          <a:noFill/>
          <a:ln>
            <a:noFill/>
          </a:ln>
        </p:spPr>
      </p:pic>
      <p:grpSp>
        <p:nvGrpSpPr>
          <p:cNvPr id="488" name="Google Shape;488;p18"/>
          <p:cNvGrpSpPr/>
          <p:nvPr/>
        </p:nvGrpSpPr>
        <p:grpSpPr>
          <a:xfrm>
            <a:off x="10586759" y="5283954"/>
            <a:ext cx="4130345" cy="4130345"/>
            <a:chOff x="0" y="0"/>
            <a:chExt cx="812800" cy="812800"/>
          </a:xfrm>
        </p:grpSpPr>
        <p:sp>
          <p:nvSpPr>
            <p:cNvPr id="489" name="Google Shape;489;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91" name="Google Shape;491;p18"/>
          <p:cNvPicPr preferRelativeResize="0"/>
          <p:nvPr/>
        </p:nvPicPr>
        <p:blipFill>
          <a:blip r:embed="rId6">
            <a:alphaModFix/>
          </a:blip>
          <a:stretch>
            <a:fillRect/>
          </a:stretch>
        </p:blipFill>
        <p:spPr>
          <a:xfrm>
            <a:off x="10741663" y="5438863"/>
            <a:ext cx="3820501" cy="3820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3326250" y="3852500"/>
            <a:ext cx="13350664" cy="2319600"/>
          </a:xfrm>
          <a:prstGeom prst="rect">
            <a:avLst/>
          </a:prstGeom>
        </p:spPr>
        <p:txBody>
          <a:bodyPr spcFirstLastPara="1" wrap="square" lIns="182850" tIns="182850" rIns="182850" bIns="182850" anchor="b" anchorCtr="0">
            <a:noAutofit/>
          </a:bodyPr>
          <a:lstStyle/>
          <a:p>
            <a:r>
              <a:rPr lang="en" dirty="0">
                <a:solidFill>
                  <a:srgbClr val="ABE33F"/>
                </a:solidFill>
              </a:rPr>
              <a:t>1.</a:t>
            </a:r>
            <a:endParaRPr dirty="0">
              <a:solidFill>
                <a:srgbClr val="ABE33F"/>
              </a:solidFill>
            </a:endParaRPr>
          </a:p>
          <a:p>
            <a:r>
              <a:rPr lang="en" sz="8800" b="1" dirty="0">
                <a:solidFill>
                  <a:schemeClr val="tx2">
                    <a:lumMod val="75000"/>
                  </a:schemeClr>
                </a:solidFill>
              </a:rPr>
              <a:t>Activity Report</a:t>
            </a:r>
            <a:endParaRPr sz="8800" b="1" dirty="0">
              <a:solidFill>
                <a:schemeClr val="tx2">
                  <a:lumMod val="75000"/>
                </a:schemeClr>
              </a:solidFill>
            </a:endParaRPr>
          </a:p>
        </p:txBody>
      </p:sp>
      <p:sp>
        <p:nvSpPr>
          <p:cNvPr id="126" name="Google Shape;126;p14"/>
          <p:cNvSpPr txBox="1">
            <a:spLocks noGrp="1"/>
          </p:cNvSpPr>
          <p:nvPr>
            <p:ph type="sldNum" idx="12"/>
          </p:nvPr>
        </p:nvSpPr>
        <p:spPr>
          <a:prstGeom prst="rect">
            <a:avLst/>
          </a:prstGeom>
        </p:spPr>
        <p:txBody>
          <a:bodyPr spcFirstLastPara="1" wrap="square" lIns="182850" tIns="182850" rIns="182850" bIns="182850" anchor="t" anchorCtr="0">
            <a:noAutofit/>
          </a:bodyPr>
          <a:lstStyle/>
          <a:p>
            <a:fld id="{00000000-1234-1234-1234-123412341234}" type="slidenum">
              <a:rPr lang="en"/>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511974" y="504600"/>
            <a:ext cx="16460458" cy="1714800"/>
          </a:xfrm>
          <a:prstGeom prst="rect">
            <a:avLst/>
          </a:prstGeom>
        </p:spPr>
        <p:txBody>
          <a:bodyPr spcFirstLastPara="1" wrap="square" lIns="182850" tIns="182850" rIns="182850" bIns="182850" anchor="t" anchorCtr="0">
            <a:noAutofit/>
          </a:bodyPr>
          <a:lstStyle/>
          <a:p>
            <a:r>
              <a:rPr lang="en" dirty="0"/>
              <a:t>Let’s review some concepts</a:t>
            </a:r>
            <a:endParaRPr dirty="0"/>
          </a:p>
        </p:txBody>
      </p:sp>
      <p:sp>
        <p:nvSpPr>
          <p:cNvPr id="254" name="Google Shape;254;p28"/>
          <p:cNvSpPr txBox="1">
            <a:spLocks noGrp="1"/>
          </p:cNvSpPr>
          <p:nvPr>
            <p:ph type="body" idx="1"/>
          </p:nvPr>
        </p:nvSpPr>
        <p:spPr>
          <a:xfrm>
            <a:off x="54243" y="2511599"/>
            <a:ext cx="8497458" cy="6988102"/>
          </a:xfrm>
          <a:prstGeom prst="rect">
            <a:avLst/>
          </a:prstGeom>
        </p:spPr>
        <p:txBody>
          <a:bodyPr spcFirstLastPara="1" wrap="square" lIns="182850" tIns="182850" rIns="182850" bIns="182850" anchor="t" anchorCtr="0">
            <a:noAutofit/>
          </a:bodyPr>
          <a:lstStyle/>
          <a:p>
            <a:pPr marL="0" indent="0">
              <a:buNone/>
            </a:pPr>
            <a:r>
              <a:rPr lang="en-US" b="1" dirty="0"/>
              <a:t>Definition</a:t>
            </a:r>
          </a:p>
          <a:p>
            <a:pPr marL="571500" indent="-571500"/>
            <a:r>
              <a:rPr lang="en-US" b="1" dirty="0"/>
              <a:t> </a:t>
            </a:r>
            <a:r>
              <a:rPr lang="en-US" sz="4000" dirty="0"/>
              <a:t>Any activity reports are written at set periods, such as weekly, monthly, or quarterly. </a:t>
            </a:r>
          </a:p>
          <a:p>
            <a:pPr marL="685800" indent="-685800"/>
            <a:r>
              <a:rPr lang="en-US" sz="4000" dirty="0"/>
              <a:t>These  periodic reports  may be used simply to inform others of what is happening in a department or on a project, or they may become part of an employment record. </a:t>
            </a:r>
          </a:p>
        </p:txBody>
      </p:sp>
      <p:sp>
        <p:nvSpPr>
          <p:cNvPr id="258" name="Google Shape;258;p28"/>
          <p:cNvSpPr txBox="1">
            <a:spLocks noGrp="1"/>
          </p:cNvSpPr>
          <p:nvPr>
            <p:ph type="body" idx="2"/>
          </p:nvPr>
        </p:nvSpPr>
        <p:spPr>
          <a:xfrm>
            <a:off x="14171100" y="2511600"/>
            <a:ext cx="4687200" cy="2610000"/>
          </a:xfrm>
          <a:prstGeom prst="rect">
            <a:avLst/>
          </a:prstGeom>
        </p:spPr>
        <p:txBody>
          <a:bodyPr spcFirstLastPara="1" wrap="square" lIns="182850" tIns="182850" rIns="182850" bIns="182850" anchor="t" anchorCtr="0">
            <a:noAutofit/>
          </a:bodyPr>
          <a:lstStyle/>
          <a:p>
            <a:pPr marL="0" indent="0">
              <a:buNone/>
            </a:pPr>
            <a:r>
              <a:rPr lang="en-US" b="1" dirty="0"/>
              <a:t>Reader</a:t>
            </a:r>
          </a:p>
          <a:p>
            <a:pPr marL="571500" indent="-571500"/>
            <a:r>
              <a:rPr lang="en-US" sz="4000" dirty="0"/>
              <a:t>Supervisors </a:t>
            </a:r>
          </a:p>
          <a:p>
            <a:pPr marL="571500" indent="-571500"/>
            <a:r>
              <a:rPr lang="en-US" sz="4000" dirty="0"/>
              <a:t>managers </a:t>
            </a:r>
          </a:p>
          <a:p>
            <a:pPr marL="571500" indent="-571500"/>
            <a:r>
              <a:rPr lang="en-US" sz="4000" dirty="0"/>
              <a:t>Colleagues </a:t>
            </a:r>
          </a:p>
        </p:txBody>
      </p:sp>
      <p:sp>
        <p:nvSpPr>
          <p:cNvPr id="256" name="Google Shape;256;p28"/>
          <p:cNvSpPr txBox="1">
            <a:spLocks noGrp="1"/>
          </p:cNvSpPr>
          <p:nvPr>
            <p:ph type="body" idx="3"/>
          </p:nvPr>
        </p:nvSpPr>
        <p:spPr>
          <a:xfrm>
            <a:off x="8742203" y="3351300"/>
            <a:ext cx="5238398" cy="5573700"/>
          </a:xfrm>
          <a:prstGeom prst="rect">
            <a:avLst/>
          </a:prstGeom>
        </p:spPr>
        <p:txBody>
          <a:bodyPr spcFirstLastPara="1" wrap="square" lIns="182850" tIns="182850" rIns="182850" bIns="182850" anchor="t" anchorCtr="0">
            <a:noAutofit/>
          </a:bodyPr>
          <a:lstStyle/>
          <a:p>
            <a:pPr marL="0" indent="0">
              <a:buNone/>
            </a:pPr>
            <a:r>
              <a:rPr lang="en-US" b="1" dirty="0"/>
              <a:t>Purpose</a:t>
            </a:r>
          </a:p>
          <a:p>
            <a:pPr marL="571500" indent="-571500"/>
            <a:r>
              <a:rPr lang="en-US" sz="4000" dirty="0"/>
              <a:t>ongoing tasks</a:t>
            </a:r>
          </a:p>
          <a:p>
            <a:pPr marL="571500" indent="-571500"/>
            <a:r>
              <a:rPr lang="en-US" sz="4000" dirty="0"/>
              <a:t>specific activities</a:t>
            </a:r>
          </a:p>
          <a:p>
            <a:pPr marL="571500" indent="-571500"/>
            <a:r>
              <a:rPr lang="en-US" sz="4000" dirty="0"/>
              <a:t>special projects</a:t>
            </a:r>
          </a:p>
          <a:p>
            <a:pPr marL="571500" indent="-571500"/>
            <a:r>
              <a:rPr lang="en-US" sz="4000" dirty="0"/>
              <a:t>Accomplishments of individuals or departments</a:t>
            </a:r>
            <a:r>
              <a:rPr lang="en" sz="2400" dirty="0"/>
              <a:t> </a:t>
            </a:r>
            <a:endParaRPr sz="2400" dirty="0"/>
          </a:p>
          <a:p>
            <a:pPr marL="0" indent="0">
              <a:buNone/>
            </a:pPr>
            <a:endParaRPr sz="2400" dirty="0"/>
          </a:p>
        </p:txBody>
      </p:sp>
      <p:sp>
        <p:nvSpPr>
          <p:cNvPr id="260" name="Google Shape;260;p28"/>
          <p:cNvSpPr txBox="1">
            <a:spLocks noGrp="1"/>
          </p:cNvSpPr>
          <p:nvPr>
            <p:ph type="sldNum" idx="12"/>
          </p:nvPr>
        </p:nvSpPr>
        <p:spPr>
          <a:prstGeom prst="rect">
            <a:avLst/>
          </a:prstGeom>
        </p:spPr>
        <p:txBody>
          <a:bodyPr spcFirstLastPara="1" wrap="square" lIns="182850" tIns="182850" rIns="182850" bIns="182850" anchor="t" anchorCtr="0">
            <a:noAutofit/>
          </a:bodyPr>
          <a:lstStyle/>
          <a:p>
            <a:fld id="{00000000-1234-1234-1234-123412341234}" type="slidenum">
              <a:rPr lang="en"/>
              <a:pPr/>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build="p"/>
      <p:bldP spid="25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9" name="Google Shape;139;p16"/>
          <p:cNvSpPr txBox="1">
            <a:spLocks noGrp="1"/>
          </p:cNvSpPr>
          <p:nvPr>
            <p:ph type="sldNum" idx="12"/>
          </p:nvPr>
        </p:nvSpPr>
        <p:spPr>
          <a:prstGeom prst="rect">
            <a:avLst/>
          </a:prstGeom>
        </p:spPr>
        <p:txBody>
          <a:bodyPr spcFirstLastPara="1" wrap="square" lIns="182850" tIns="182850" rIns="182850" bIns="182850" anchor="t" anchorCtr="0">
            <a:noAutofit/>
          </a:bodyPr>
          <a:lstStyle/>
          <a:p>
            <a:fld id="{00000000-1234-1234-1234-123412341234}" type="slidenum">
              <a:rPr lang="en"/>
              <a:pPr/>
              <a:t>13</a:t>
            </a:fld>
            <a:endParaRPr/>
          </a:p>
        </p:txBody>
      </p:sp>
      <p:pic>
        <p:nvPicPr>
          <p:cNvPr id="4" name="Picture 3"/>
          <p:cNvPicPr>
            <a:picLocks noChangeAspect="1"/>
          </p:cNvPicPr>
          <p:nvPr/>
        </p:nvPicPr>
        <p:blipFill>
          <a:blip r:embed="rId3">
            <a:grayscl/>
            <a:lum bright="-20000" contrast="40000"/>
          </a:blip>
          <a:stretch>
            <a:fillRect/>
          </a:stretch>
        </p:blipFill>
        <p:spPr>
          <a:xfrm>
            <a:off x="2764451" y="0"/>
            <a:ext cx="11827850" cy="10631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Text Placeholder 2"/>
          <p:cNvSpPr>
            <a:spLocks noGrp="1"/>
          </p:cNvSpPr>
          <p:nvPr>
            <p:ph type="body" idx="1"/>
          </p:nvPr>
        </p:nvSpPr>
        <p:spPr>
          <a:xfrm>
            <a:off x="54244" y="2511601"/>
            <a:ext cx="18233756" cy="6988102"/>
          </a:xfrm>
        </p:spPr>
        <p:txBody>
          <a:bodyPr>
            <a:normAutofit/>
          </a:bodyPr>
          <a:lstStyle/>
          <a:p>
            <a:pPr marL="152397" indent="0">
              <a:buNone/>
            </a:pPr>
            <a:r>
              <a:rPr lang="en-US" sz="6000" dirty="0">
                <a:latin typeface="Aptos" panose="020B0004020202020204" pitchFamily="34" charset="0"/>
              </a:rPr>
              <a:t>Nancy Fairbanks is simply submitting her usual monthly report. The greatest challenge in such reports is to classify, divide, and label  information in such a way that readers can find what they need quickly. Fairbanks selected the kind of substantiative headings that help the reader locate information (e.g., “Jones Fill Project,” “Performance Reviews”).</a:t>
            </a:r>
          </a:p>
        </p:txBody>
      </p:sp>
      <p:sp>
        <p:nvSpPr>
          <p:cNvPr id="4" name="Slide Number Placeholder 3"/>
          <p:cNvSpPr>
            <a:spLocks noGrp="1"/>
          </p:cNvSpPr>
          <p:nvPr>
            <p:ph type="sldNum"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818417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15</a:t>
            </a:fld>
            <a:endParaRPr lang="en"/>
          </a:p>
        </p:txBody>
      </p:sp>
      <p:pic>
        <p:nvPicPr>
          <p:cNvPr id="4" name="Picture 3"/>
          <p:cNvPicPr>
            <a:picLocks noChangeAspect="1"/>
          </p:cNvPicPr>
          <p:nvPr/>
        </p:nvPicPr>
        <p:blipFill>
          <a:blip r:embed="rId2">
            <a:lum bright="-20000" contrast="40000"/>
          </a:blip>
          <a:stretch>
            <a:fillRect/>
          </a:stretch>
        </p:blipFill>
        <p:spPr>
          <a:xfrm>
            <a:off x="602944" y="0"/>
            <a:ext cx="8388656" cy="10510936"/>
          </a:xfrm>
          <a:prstGeom prst="rect">
            <a:avLst/>
          </a:prstGeom>
        </p:spPr>
      </p:pic>
      <p:pic>
        <p:nvPicPr>
          <p:cNvPr id="7" name="Picture 6"/>
          <p:cNvPicPr>
            <a:picLocks noChangeAspect="1"/>
          </p:cNvPicPr>
          <p:nvPr/>
        </p:nvPicPr>
        <p:blipFill>
          <a:blip r:embed="rId3">
            <a:lum bright="-20000" contrast="40000"/>
          </a:blip>
          <a:stretch>
            <a:fillRect/>
          </a:stretch>
        </p:blipFill>
        <p:spPr>
          <a:xfrm>
            <a:off x="9032579" y="0"/>
            <a:ext cx="9255422" cy="3009900"/>
          </a:xfrm>
          <a:prstGeom prst="rect">
            <a:avLst/>
          </a:prstGeom>
        </p:spPr>
      </p:pic>
      <p:sp>
        <p:nvSpPr>
          <p:cNvPr id="8" name="TextBox 7"/>
          <p:cNvSpPr txBox="1"/>
          <p:nvPr/>
        </p:nvSpPr>
        <p:spPr>
          <a:xfrm>
            <a:off x="9829800" y="8115301"/>
            <a:ext cx="6591300" cy="523220"/>
          </a:xfrm>
          <a:prstGeom prst="rect">
            <a:avLst/>
          </a:prstGeom>
          <a:noFill/>
        </p:spPr>
        <p:txBody>
          <a:bodyPr wrap="square" rtlCol="0">
            <a:spAutoFit/>
          </a:bodyPr>
          <a:lstStyle/>
          <a:p>
            <a:r>
              <a:rPr lang="en-US" sz="2800" dirty="0"/>
              <a:t>Write the conclusion for this report.</a:t>
            </a:r>
          </a:p>
        </p:txBody>
      </p:sp>
      <p:pic>
        <p:nvPicPr>
          <p:cNvPr id="9" name="Picture 8"/>
          <p:cNvPicPr>
            <a:picLocks noChangeAspect="1"/>
          </p:cNvPicPr>
          <p:nvPr/>
        </p:nvPicPr>
        <p:blipFill>
          <a:blip r:embed="rId4">
            <a:lum bright="-20000" contrast="40000"/>
          </a:blip>
          <a:stretch>
            <a:fillRect/>
          </a:stretch>
        </p:blipFill>
        <p:spPr>
          <a:xfrm>
            <a:off x="8991600" y="3009900"/>
            <a:ext cx="9238624" cy="2133600"/>
          </a:xfrm>
          <a:prstGeom prst="rect">
            <a:avLst/>
          </a:prstGeom>
        </p:spPr>
      </p:pic>
    </p:spTree>
    <p:extLst>
      <p:ext uri="{BB962C8B-B14F-4D97-AF65-F5344CB8AC3E}">
        <p14:creationId xmlns:p14="http://schemas.microsoft.com/office/powerpoint/2010/main" val="192650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760193" y="2894556"/>
            <a:ext cx="13742550" cy="3288529"/>
          </a:xfrm>
          <a:prstGeom prst="rect">
            <a:avLst/>
          </a:prstGeom>
        </p:spPr>
        <p:txBody>
          <a:bodyPr spcFirstLastPara="1" wrap="square" lIns="182850" tIns="182850" rIns="182850" bIns="182850" anchor="b" anchorCtr="0">
            <a:noAutofit/>
          </a:bodyPr>
          <a:lstStyle/>
          <a:p>
            <a:r>
              <a:rPr lang="en" dirty="0">
                <a:solidFill>
                  <a:srgbClr val="ABE33F"/>
                </a:solidFill>
              </a:rPr>
              <a:t>2.</a:t>
            </a:r>
            <a:endParaRPr dirty="0">
              <a:solidFill>
                <a:srgbClr val="ABE33F"/>
              </a:solidFill>
            </a:endParaRPr>
          </a:p>
          <a:p>
            <a:r>
              <a:rPr lang="en" sz="8800" b="1" dirty="0"/>
              <a:t>Progress Reort</a:t>
            </a:r>
            <a:endParaRPr sz="8800" b="1" dirty="0"/>
          </a:p>
        </p:txBody>
      </p:sp>
      <p:sp>
        <p:nvSpPr>
          <p:cNvPr id="126" name="Google Shape;126;p14"/>
          <p:cNvSpPr txBox="1">
            <a:spLocks noGrp="1"/>
          </p:cNvSpPr>
          <p:nvPr>
            <p:ph type="sldNum" idx="12"/>
          </p:nvPr>
        </p:nvSpPr>
        <p:spPr>
          <a:prstGeom prst="rect">
            <a:avLst/>
          </a:prstGeom>
        </p:spPr>
        <p:txBody>
          <a:bodyPr spcFirstLastPara="1" wrap="square" lIns="182850" tIns="182850" rIns="182850" bIns="182850" anchor="t" anchorCtr="0">
            <a:noAutofit/>
          </a:bodyPr>
          <a:lstStyle/>
          <a:p>
            <a:fld id="{00000000-1234-1234-1234-123412341234}" type="slidenum">
              <a:rPr lang="en"/>
              <a:pPr/>
              <a:t>16</a:t>
            </a:fld>
            <a:endParaRPr/>
          </a:p>
        </p:txBody>
      </p:sp>
    </p:spTree>
    <p:extLst>
      <p:ext uri="{BB962C8B-B14F-4D97-AF65-F5344CB8AC3E}">
        <p14:creationId xmlns:p14="http://schemas.microsoft.com/office/powerpoint/2010/main" val="1474489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60" name="Google Shape;160;p17"/>
          <p:cNvSpPr txBox="1">
            <a:spLocks noGrp="1"/>
          </p:cNvSpPr>
          <p:nvPr>
            <p:ph type="sldNum" sz="quarter" idx="12"/>
          </p:nvPr>
        </p:nvSpPr>
        <p:spPr>
          <a:xfrm>
            <a:off x="6442998" y="4531022"/>
            <a:ext cx="512504" cy="273844"/>
          </a:xfrm>
          <a:prstGeom prst="rect">
            <a:avLst/>
          </a:prstGeom>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17</a:t>
            </a:fld>
            <a:endParaRPr/>
          </a:p>
        </p:txBody>
      </p:sp>
      <p:sp>
        <p:nvSpPr>
          <p:cNvPr id="145" name="Google Shape;145;p17"/>
          <p:cNvSpPr txBox="1">
            <a:spLocks noGrp="1"/>
          </p:cNvSpPr>
          <p:nvPr>
            <p:ph type="subTitle" idx="4294967295"/>
          </p:nvPr>
        </p:nvSpPr>
        <p:spPr>
          <a:xfrm>
            <a:off x="1" y="2124076"/>
            <a:ext cx="11093450" cy="8162924"/>
          </a:xfrm>
          <a:prstGeom prst="rect">
            <a:avLst/>
          </a:prstGeom>
        </p:spPr>
        <p:txBody>
          <a:bodyPr spcFirstLastPara="1" wrap="square" lIns="182850" tIns="182850" rIns="182850" bIns="182850" anchor="t" anchorCtr="0">
            <a:noAutofit/>
          </a:bodyPr>
          <a:lstStyle/>
          <a:p>
            <a:r>
              <a:rPr lang="en-US" sz="4400" dirty="0">
                <a:latin typeface="Aptos" panose="020B0004020202020204" pitchFamily="34" charset="0"/>
              </a:rPr>
              <a:t>An informal report that provides your manager or client with details about work on a specific project. </a:t>
            </a:r>
          </a:p>
          <a:p>
            <a:pPr lvl="1">
              <a:buFont typeface="Courier New" panose="02070309020205020404" pitchFamily="49" charset="0"/>
              <a:buChar char="o"/>
            </a:pPr>
            <a:r>
              <a:rPr lang="en-US" sz="4400" dirty="0">
                <a:latin typeface="Aptos" panose="020B0004020202020204" pitchFamily="34" charset="0"/>
              </a:rPr>
              <a:t>Progress Reports cover progress on a specific project.</a:t>
            </a:r>
          </a:p>
          <a:p>
            <a:pPr lvl="1">
              <a:buFont typeface="Courier New" panose="02070309020205020404" pitchFamily="49" charset="0"/>
              <a:buChar char="o"/>
            </a:pPr>
            <a:r>
              <a:rPr lang="en-US" sz="4400" dirty="0">
                <a:latin typeface="Aptos" panose="020B0004020202020204" pitchFamily="34" charset="0"/>
              </a:rPr>
              <a:t>They can be directed inside or outside your organization</a:t>
            </a:r>
            <a:endParaRPr lang="en-US" sz="4400" dirty="0">
              <a:latin typeface="Aptos" panose="020B0004020202020204" pitchFamily="34" charset="0"/>
              <a:cs typeface="Times New Roman" pitchFamily="18" charset="0"/>
            </a:endParaRPr>
          </a:p>
          <a:p>
            <a:pPr lvl="1">
              <a:buFont typeface="Courier New" panose="02070309020205020404" pitchFamily="49" charset="0"/>
              <a:buChar char="o"/>
            </a:pPr>
            <a:r>
              <a:rPr lang="en-US" sz="4400" dirty="0">
                <a:latin typeface="Aptos" panose="020B0004020202020204" pitchFamily="34" charset="0"/>
              </a:rPr>
              <a:t>contain mostly objective data</a:t>
            </a:r>
          </a:p>
          <a:p>
            <a:pPr lvl="1">
              <a:buFont typeface="Courier New" panose="02070309020205020404" pitchFamily="49" charset="0"/>
              <a:buChar char="o"/>
            </a:pPr>
            <a:r>
              <a:rPr lang="en-US" sz="4400" dirty="0">
                <a:latin typeface="Aptos" panose="020B0004020202020204" pitchFamily="34" charset="0"/>
              </a:rPr>
              <a:t>written in a persuasive manner</a:t>
            </a:r>
          </a:p>
        </p:txBody>
      </p:sp>
      <p:sp>
        <p:nvSpPr>
          <p:cNvPr id="146" name="Google Shape;146;p17"/>
          <p:cNvSpPr/>
          <p:nvPr/>
        </p:nvSpPr>
        <p:spPr>
          <a:xfrm>
            <a:off x="9748501" y="-34700"/>
            <a:ext cx="8580650" cy="7579300"/>
          </a:xfrm>
          <a:custGeom>
            <a:avLst/>
            <a:gdLst/>
            <a:ahLst/>
            <a:cxnLst/>
            <a:rect l="l" t="t" r="r" b="b"/>
            <a:pathLst>
              <a:path w="171613" h="151586" extrusionOk="0">
                <a:moveTo>
                  <a:pt x="0" y="694"/>
                </a:moveTo>
                <a:lnTo>
                  <a:pt x="171613" y="0"/>
                </a:lnTo>
                <a:lnTo>
                  <a:pt x="170790" y="151586"/>
                </a:lnTo>
                <a:lnTo>
                  <a:pt x="46492" y="123154"/>
                </a:lnTo>
                <a:close/>
              </a:path>
            </a:pathLst>
          </a:custGeom>
          <a:solidFill>
            <a:schemeClr val="tx2">
              <a:lumMod val="40000"/>
              <a:lumOff val="60000"/>
              <a:alpha val="81150"/>
            </a:schemeClr>
          </a:solidFill>
          <a:ln>
            <a:noFill/>
          </a:ln>
        </p:spPr>
        <p:txBody>
          <a:bodyPr/>
          <a:lstStyle/>
          <a:p>
            <a:endParaRPr lang="en-US" sz="2800"/>
          </a:p>
        </p:txBody>
      </p:sp>
      <p:sp>
        <p:nvSpPr>
          <p:cNvPr id="147" name="Google Shape;147;p17"/>
          <p:cNvSpPr/>
          <p:nvPr/>
        </p:nvSpPr>
        <p:spPr>
          <a:xfrm rot="10286814">
            <a:off x="12998232" y="2833049"/>
            <a:ext cx="355368" cy="3393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grpSp>
        <p:nvGrpSpPr>
          <p:cNvPr id="148" name="Google Shape;148;p17"/>
          <p:cNvGrpSpPr/>
          <p:nvPr/>
        </p:nvGrpSpPr>
        <p:grpSpPr>
          <a:xfrm>
            <a:off x="15771724" y="838677"/>
            <a:ext cx="1798568" cy="1798678"/>
            <a:chOff x="6654650" y="3665275"/>
            <a:chExt cx="409100" cy="409125"/>
          </a:xfrm>
        </p:grpSpPr>
        <p:sp>
          <p:nvSpPr>
            <p:cNvPr id="149" name="Google Shape;149;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182850" tIns="182850" rIns="182850" bIns="182850" anchor="ctr" anchorCtr="0">
              <a:noAutofit/>
            </a:bodyPr>
            <a:lstStyle/>
            <a:p>
              <a:endParaRPr sz="2800"/>
            </a:p>
          </p:txBody>
        </p:sp>
        <p:sp>
          <p:nvSpPr>
            <p:cNvPr id="150" name="Google Shape;150;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grpSp>
      <p:sp>
        <p:nvSpPr>
          <p:cNvPr id="151" name="Google Shape;151;p17"/>
          <p:cNvSpPr/>
          <p:nvPr/>
        </p:nvSpPr>
        <p:spPr>
          <a:xfrm>
            <a:off x="12385300" y="3797738"/>
            <a:ext cx="1828248" cy="1828152"/>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182850" tIns="182850" rIns="182850" bIns="182850" anchor="ctr" anchorCtr="0">
            <a:noAutofit/>
          </a:bodyPr>
          <a:lstStyle/>
          <a:p>
            <a:endParaRPr sz="2800"/>
          </a:p>
        </p:txBody>
      </p:sp>
      <p:grpSp>
        <p:nvGrpSpPr>
          <p:cNvPr id="152" name="Google Shape;152;p17"/>
          <p:cNvGrpSpPr/>
          <p:nvPr/>
        </p:nvGrpSpPr>
        <p:grpSpPr>
          <a:xfrm>
            <a:off x="13862635" y="2887125"/>
            <a:ext cx="1343022" cy="1343098"/>
            <a:chOff x="570875" y="4322250"/>
            <a:chExt cx="443300" cy="443325"/>
          </a:xfrm>
        </p:grpSpPr>
        <p:sp>
          <p:nvSpPr>
            <p:cNvPr id="153" name="Google Shape;153;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0AE9D">
                <a:alpha val="83460"/>
              </a:srgbClr>
            </a:solidFill>
            <a:ln>
              <a:noFill/>
            </a:ln>
          </p:spPr>
          <p:txBody>
            <a:bodyPr spcFirstLastPara="1" wrap="square" lIns="182850" tIns="182850" rIns="182850" bIns="182850" anchor="ctr" anchorCtr="0">
              <a:noAutofit/>
            </a:bodyPr>
            <a:lstStyle/>
            <a:p>
              <a:endParaRPr sz="2800"/>
            </a:p>
          </p:txBody>
        </p:sp>
        <p:sp>
          <p:nvSpPr>
            <p:cNvPr id="154" name="Google Shape;154;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0AE9D">
                <a:alpha val="83460"/>
              </a:srgbClr>
            </a:solidFill>
            <a:ln>
              <a:noFill/>
            </a:ln>
          </p:spPr>
          <p:txBody>
            <a:bodyPr spcFirstLastPara="1" wrap="square" lIns="182850" tIns="182850" rIns="182850" bIns="182850" anchor="ctr" anchorCtr="0">
              <a:noAutofit/>
            </a:bodyPr>
            <a:lstStyle/>
            <a:p>
              <a:endParaRPr sz="2800"/>
            </a:p>
          </p:txBody>
        </p:sp>
        <p:sp>
          <p:nvSpPr>
            <p:cNvPr id="155" name="Google Shape;155;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0AE9D">
                <a:alpha val="83460"/>
              </a:srgbClr>
            </a:solidFill>
            <a:ln>
              <a:noFill/>
            </a:ln>
          </p:spPr>
          <p:txBody>
            <a:bodyPr spcFirstLastPara="1" wrap="square" lIns="182850" tIns="182850" rIns="182850" bIns="182850" anchor="ctr" anchorCtr="0">
              <a:noAutofit/>
            </a:bodyPr>
            <a:lstStyle/>
            <a:p>
              <a:endParaRPr sz="2800"/>
            </a:p>
          </p:txBody>
        </p:sp>
        <p:sp>
          <p:nvSpPr>
            <p:cNvPr id="156" name="Google Shape;156;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0AE9D">
                <a:alpha val="83460"/>
              </a:srgbClr>
            </a:solidFill>
            <a:ln>
              <a:noFill/>
            </a:ln>
          </p:spPr>
          <p:txBody>
            <a:bodyPr spcFirstLastPara="1" wrap="square" lIns="182850" tIns="182850" rIns="182850" bIns="182850" anchor="ctr" anchorCtr="0">
              <a:noAutofit/>
            </a:bodyPr>
            <a:lstStyle/>
            <a:p>
              <a:endParaRPr sz="2800"/>
            </a:p>
          </p:txBody>
        </p:sp>
      </p:grpSp>
      <p:sp>
        <p:nvSpPr>
          <p:cNvPr id="157" name="Google Shape;157;p17"/>
          <p:cNvSpPr/>
          <p:nvPr/>
        </p:nvSpPr>
        <p:spPr>
          <a:xfrm rot="-1627561">
            <a:off x="14868532" y="974964"/>
            <a:ext cx="560324" cy="5350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sp>
        <p:nvSpPr>
          <p:cNvPr id="158" name="Google Shape;158;p17"/>
          <p:cNvSpPr/>
          <p:nvPr/>
        </p:nvSpPr>
        <p:spPr>
          <a:xfrm rot="1504353">
            <a:off x="15682428" y="4161079"/>
            <a:ext cx="560352" cy="53504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sp>
        <p:nvSpPr>
          <p:cNvPr id="159" name="Google Shape;159;p17"/>
          <p:cNvSpPr/>
          <p:nvPr/>
        </p:nvSpPr>
        <p:spPr>
          <a:xfrm rot="1973882">
            <a:off x="16242742" y="2908327"/>
            <a:ext cx="385888" cy="36845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182850" tIns="182850" rIns="182850" bIns="182850" anchor="ctr" anchorCtr="0">
            <a:noAutofit/>
          </a:bodyPr>
          <a:lstStyle/>
          <a:p>
            <a:endParaRPr sz="2800"/>
          </a:p>
        </p:txBody>
      </p:sp>
      <p:sp>
        <p:nvSpPr>
          <p:cNvPr id="2" name="TextBox 1"/>
          <p:cNvSpPr txBox="1"/>
          <p:nvPr/>
        </p:nvSpPr>
        <p:spPr>
          <a:xfrm>
            <a:off x="12019358" y="6795015"/>
            <a:ext cx="4678396" cy="2308324"/>
          </a:xfrm>
          <a:prstGeom prst="rect">
            <a:avLst/>
          </a:prstGeom>
          <a:noFill/>
        </p:spPr>
        <p:txBody>
          <a:bodyPr wrap="square" rtlCol="0">
            <a:spAutoFit/>
          </a:bodyPr>
          <a:lstStyle/>
          <a:p>
            <a:r>
              <a:rPr lang="en-US" sz="4800" b="1" dirty="0">
                <a:solidFill>
                  <a:schemeClr val="accent4">
                    <a:lumMod val="75000"/>
                  </a:schemeClr>
                </a:solidFill>
                <a:latin typeface="Karla" panose="020B0604020202020204" charset="0"/>
                <a:ea typeface="Karla" panose="020B0604020202020204" charset="0"/>
              </a:rPr>
              <a:t>Readers</a:t>
            </a:r>
          </a:p>
          <a:p>
            <a:pPr marL="685800" indent="-685800">
              <a:buFont typeface="Courier New" panose="02070309020205020404" pitchFamily="49" charset="0"/>
              <a:buChar char="o"/>
            </a:pPr>
            <a:r>
              <a:rPr lang="en-US" sz="4800" dirty="0">
                <a:latin typeface="Karla" panose="020B0604020202020204" charset="0"/>
                <a:ea typeface="Karla" panose="020B0604020202020204" charset="0"/>
              </a:rPr>
              <a:t>Supervisor</a:t>
            </a:r>
          </a:p>
          <a:p>
            <a:pPr marL="685800" indent="-685800">
              <a:buFont typeface="Courier New" panose="02070309020205020404" pitchFamily="49" charset="0"/>
              <a:buChar char="o"/>
            </a:pPr>
            <a:r>
              <a:rPr lang="en-US" sz="4800" dirty="0">
                <a:latin typeface="Karla" panose="020B0604020202020204" charset="0"/>
                <a:ea typeface="Karla" panose="020B0604020202020204" charset="0"/>
              </a:rPr>
              <a:t>Client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18</a:t>
            </a:fld>
            <a:endParaRPr lang="en"/>
          </a:p>
        </p:txBody>
      </p:sp>
      <p:pic>
        <p:nvPicPr>
          <p:cNvPr id="4" name="Picture 3"/>
          <p:cNvPicPr>
            <a:picLocks noChangeAspect="1"/>
          </p:cNvPicPr>
          <p:nvPr/>
        </p:nvPicPr>
        <p:blipFill>
          <a:blip r:embed="rId2">
            <a:grayscl/>
            <a:lum bright="-20000" contrast="40000"/>
          </a:blip>
          <a:stretch>
            <a:fillRect/>
          </a:stretch>
        </p:blipFill>
        <p:spPr>
          <a:xfrm>
            <a:off x="602945" y="309965"/>
            <a:ext cx="8542194" cy="9976938"/>
          </a:xfrm>
          <a:prstGeom prst="rect">
            <a:avLst/>
          </a:prstGeom>
        </p:spPr>
      </p:pic>
      <p:pic>
        <p:nvPicPr>
          <p:cNvPr id="5" name="Picture 4"/>
          <p:cNvPicPr>
            <a:picLocks noChangeAspect="1"/>
          </p:cNvPicPr>
          <p:nvPr/>
        </p:nvPicPr>
        <p:blipFill>
          <a:blip r:embed="rId3">
            <a:grayscl/>
            <a:lum bright="-20000" contrast="40000"/>
          </a:blip>
          <a:stretch>
            <a:fillRect/>
          </a:stretch>
        </p:blipFill>
        <p:spPr>
          <a:xfrm>
            <a:off x="9504648" y="0"/>
            <a:ext cx="8783352" cy="4305300"/>
          </a:xfrm>
          <a:prstGeom prst="rect">
            <a:avLst/>
          </a:prstGeom>
        </p:spPr>
      </p:pic>
    </p:spTree>
    <p:extLst>
      <p:ext uri="{BB962C8B-B14F-4D97-AF65-F5344CB8AC3E}">
        <p14:creationId xmlns:p14="http://schemas.microsoft.com/office/powerpoint/2010/main" val="1935704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8" name="Google Shape;228;p25"/>
          <p:cNvSpPr txBox="1">
            <a:spLocks noGrp="1"/>
          </p:cNvSpPr>
          <p:nvPr>
            <p:ph type="sldNum" sz="quarter" idx="12"/>
          </p:nvPr>
        </p:nvSpPr>
        <p:spPr>
          <a:xfrm>
            <a:off x="6442998" y="4531022"/>
            <a:ext cx="512504" cy="273844"/>
          </a:xfrm>
          <a:prstGeom prst="rect">
            <a:avLst/>
          </a:prstGeom>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19</a:t>
            </a:fld>
            <a:endParaRPr dirty="0">
              <a:solidFill>
                <a:srgbClr val="ABE33F"/>
              </a:solidFill>
            </a:endParaRPr>
          </a:p>
        </p:txBody>
      </p:sp>
      <p:sp>
        <p:nvSpPr>
          <p:cNvPr id="226" name="Google Shape;226;p25"/>
          <p:cNvSpPr txBox="1">
            <a:spLocks noGrp="1"/>
          </p:cNvSpPr>
          <p:nvPr>
            <p:ph type="ctrTitle" idx="4294967295"/>
          </p:nvPr>
        </p:nvSpPr>
        <p:spPr>
          <a:xfrm>
            <a:off x="2743200" y="-339725"/>
            <a:ext cx="15544800" cy="2320926"/>
          </a:xfrm>
          <a:prstGeom prst="rect">
            <a:avLst/>
          </a:prstGeom>
        </p:spPr>
        <p:txBody>
          <a:bodyPr spcFirstLastPara="1" wrap="square" lIns="182850" tIns="182850" rIns="182850" bIns="182850" anchor="t" anchorCtr="0">
            <a:noAutofit/>
          </a:bodyPr>
          <a:lstStyle/>
          <a:p>
            <a:pPr algn="r"/>
            <a:r>
              <a:rPr lang="en" sz="19200" dirty="0">
                <a:solidFill>
                  <a:srgbClr val="ABE33F"/>
                </a:solidFill>
                <a:latin typeface="Karla"/>
                <a:ea typeface="Karla"/>
                <a:cs typeface="Karla"/>
                <a:sym typeface="Karla"/>
              </a:rPr>
              <a:t>Task</a:t>
            </a:r>
            <a:endParaRPr sz="19200" dirty="0">
              <a:solidFill>
                <a:srgbClr val="ABE33F"/>
              </a:solidFill>
              <a:latin typeface="Karla"/>
              <a:ea typeface="Karla"/>
              <a:cs typeface="Karla"/>
              <a:sym typeface="Karla"/>
            </a:endParaRPr>
          </a:p>
        </p:txBody>
      </p:sp>
      <p:sp>
        <p:nvSpPr>
          <p:cNvPr id="227" name="Google Shape;227;p25"/>
          <p:cNvSpPr txBox="1">
            <a:spLocks noGrp="1"/>
          </p:cNvSpPr>
          <p:nvPr>
            <p:ph type="subTitle" idx="4294967295"/>
          </p:nvPr>
        </p:nvSpPr>
        <p:spPr>
          <a:xfrm>
            <a:off x="1" y="1981200"/>
            <a:ext cx="17510126" cy="9067800"/>
          </a:xfrm>
          <a:prstGeom prst="rect">
            <a:avLst/>
          </a:prstGeom>
        </p:spPr>
        <p:txBody>
          <a:bodyPr spcFirstLastPara="1" wrap="square" lIns="182850" tIns="182850" rIns="182850" bIns="182850" anchor="t" anchorCtr="0">
            <a:noAutofit/>
          </a:bodyPr>
          <a:lstStyle/>
          <a:p>
            <a:pPr marL="0" indent="0">
              <a:buNone/>
            </a:pPr>
            <a:r>
              <a:rPr lang="en-US" sz="4400" dirty="0">
                <a:solidFill>
                  <a:schemeClr val="tx1"/>
                </a:solidFill>
              </a:rPr>
              <a:t>Using the informal report guidelines, evaluate the level of effectiveness of the following progress report, which was written as part of the Wildwood Creek project. Develop responses to the following questions:</a:t>
            </a:r>
          </a:p>
          <a:p>
            <a:pPr marL="0" indent="0">
              <a:buNone/>
            </a:pPr>
            <a:endParaRPr lang="en-US" sz="4400" dirty="0">
              <a:solidFill>
                <a:schemeClr val="tx1"/>
              </a:solidFill>
            </a:endParaRPr>
          </a:p>
          <a:p>
            <a:pPr lvl="1" indent="0">
              <a:buNone/>
            </a:pPr>
            <a:r>
              <a:rPr lang="en-US" sz="4400" dirty="0">
                <a:solidFill>
                  <a:schemeClr val="tx1"/>
                </a:solidFill>
              </a:rPr>
              <a:t>1. Does the report follow the ABC format?  (Explain.)</a:t>
            </a:r>
          </a:p>
          <a:p>
            <a:pPr lvl="1" indent="0">
              <a:buNone/>
            </a:pPr>
            <a:r>
              <a:rPr lang="en-US" sz="4400" dirty="0">
                <a:solidFill>
                  <a:schemeClr val="tx1"/>
                </a:solidFill>
              </a:rPr>
              <a:t>2. What additional information does the report include? (Give examples.)</a:t>
            </a:r>
          </a:p>
          <a:p>
            <a:pPr lvl="1" indent="0">
              <a:buNone/>
            </a:pPr>
            <a:r>
              <a:rPr lang="en-US" sz="4400" dirty="0">
                <a:solidFill>
                  <a:schemeClr val="tx1"/>
                </a:solidFill>
              </a:rPr>
              <a:t>3. Who is the audience for the report? (Support your conclusion with evidence from the report)</a:t>
            </a:r>
            <a:endParaRPr sz="44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2"/>
          <p:cNvGrpSpPr/>
          <p:nvPr/>
        </p:nvGrpSpPr>
        <p:grpSpPr>
          <a:xfrm rot="-5400000">
            <a:off x="679188" y="-875457"/>
            <a:ext cx="1729943" cy="3449971"/>
            <a:chOff x="0" y="-47625"/>
            <a:chExt cx="455623" cy="908634"/>
          </a:xfrm>
        </p:grpSpPr>
        <p:sp>
          <p:nvSpPr>
            <p:cNvPr id="114" name="Google Shape;114;p12"/>
            <p:cNvSpPr/>
            <p:nvPr/>
          </p:nvSpPr>
          <p:spPr>
            <a:xfrm>
              <a:off x="0" y="0"/>
              <a:ext cx="455623" cy="861009"/>
            </a:xfrm>
            <a:custGeom>
              <a:avLst/>
              <a:gdLst/>
              <a:ahLst/>
              <a:cxnLst/>
              <a:rect l="l" t="t" r="r" b="b"/>
              <a:pathLst>
                <a:path w="455623" h="861009" extrusionOk="0">
                  <a:moveTo>
                    <a:pt x="0" y="0"/>
                  </a:moveTo>
                  <a:lnTo>
                    <a:pt x="455623" y="0"/>
                  </a:lnTo>
                  <a:lnTo>
                    <a:pt x="455623" y="861009"/>
                  </a:lnTo>
                  <a:lnTo>
                    <a:pt x="0" y="861009"/>
                  </a:lnTo>
                  <a:close/>
                </a:path>
              </a:pathLst>
            </a:custGeom>
            <a:solidFill>
              <a:srgbClr val="8C52FF"/>
            </a:solidFill>
            <a:ln>
              <a:noFill/>
            </a:ln>
          </p:spPr>
          <p:txBody>
            <a:bodyPr/>
            <a:lstStyle/>
            <a:p>
              <a:endParaRPr lang="en-US"/>
            </a:p>
          </p:txBody>
        </p:sp>
        <p:sp>
          <p:nvSpPr>
            <p:cNvPr id="115" name="Google Shape;115;p12"/>
            <p:cNvSpPr txBox="1"/>
            <p:nvPr/>
          </p:nvSpPr>
          <p:spPr>
            <a:xfrm>
              <a:off x="0" y="-47625"/>
              <a:ext cx="455623" cy="9086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6" name="Google Shape;116;p12"/>
          <p:cNvPicPr preferRelativeResize="0"/>
          <p:nvPr/>
        </p:nvPicPr>
        <p:blipFill>
          <a:blip r:embed="rId3">
            <a:alphaModFix/>
          </a:blip>
          <a:stretch>
            <a:fillRect/>
          </a:stretch>
        </p:blipFill>
        <p:spPr>
          <a:xfrm>
            <a:off x="-5537275" y="849525"/>
            <a:ext cx="8054526" cy="503412"/>
          </a:xfrm>
          <a:prstGeom prst="rect">
            <a:avLst/>
          </a:prstGeom>
          <a:noFill/>
          <a:ln>
            <a:noFill/>
          </a:ln>
        </p:spPr>
      </p:pic>
      <p:grpSp>
        <p:nvGrpSpPr>
          <p:cNvPr id="117" name="Google Shape;117;p12"/>
          <p:cNvGrpSpPr/>
          <p:nvPr/>
        </p:nvGrpSpPr>
        <p:grpSpPr>
          <a:xfrm>
            <a:off x="3138713" y="3176740"/>
            <a:ext cx="2633637" cy="2633637"/>
            <a:chOff x="0" y="0"/>
            <a:chExt cx="812800" cy="812800"/>
          </a:xfrm>
        </p:grpSpPr>
        <p:sp>
          <p:nvSpPr>
            <p:cNvPr id="118" name="Google Shape;118;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12"/>
          <p:cNvGrpSpPr/>
          <p:nvPr/>
        </p:nvGrpSpPr>
        <p:grpSpPr>
          <a:xfrm>
            <a:off x="3347784" y="3385811"/>
            <a:ext cx="2215495" cy="2215495"/>
            <a:chOff x="0" y="0"/>
            <a:chExt cx="812800" cy="812800"/>
          </a:xfrm>
        </p:grpSpPr>
        <p:sp>
          <p:nvSpPr>
            <p:cNvPr id="121" name="Google Shape;12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12"/>
          <p:cNvGrpSpPr/>
          <p:nvPr/>
        </p:nvGrpSpPr>
        <p:grpSpPr>
          <a:xfrm>
            <a:off x="8094242" y="3176740"/>
            <a:ext cx="2633637" cy="2633637"/>
            <a:chOff x="0" y="0"/>
            <a:chExt cx="812800" cy="812800"/>
          </a:xfrm>
        </p:grpSpPr>
        <p:sp>
          <p:nvSpPr>
            <p:cNvPr id="124" name="Google Shape;12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6" name="Google Shape;126;p12"/>
          <p:cNvGrpSpPr/>
          <p:nvPr/>
        </p:nvGrpSpPr>
        <p:grpSpPr>
          <a:xfrm>
            <a:off x="8303313" y="3385811"/>
            <a:ext cx="2215495" cy="2215495"/>
            <a:chOff x="0" y="0"/>
            <a:chExt cx="812800" cy="812800"/>
          </a:xfrm>
        </p:grpSpPr>
        <p:sp>
          <p:nvSpPr>
            <p:cNvPr id="127" name="Google Shape;12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9" name="Google Shape;129;p12"/>
          <p:cNvGrpSpPr/>
          <p:nvPr/>
        </p:nvGrpSpPr>
        <p:grpSpPr>
          <a:xfrm>
            <a:off x="12863166" y="3176740"/>
            <a:ext cx="2633637" cy="2633637"/>
            <a:chOff x="0" y="0"/>
            <a:chExt cx="812800" cy="812800"/>
          </a:xfrm>
        </p:grpSpPr>
        <p:sp>
          <p:nvSpPr>
            <p:cNvPr id="130" name="Google Shape;13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 name="Google Shape;132;p12"/>
          <p:cNvGrpSpPr/>
          <p:nvPr/>
        </p:nvGrpSpPr>
        <p:grpSpPr>
          <a:xfrm>
            <a:off x="13072237" y="3385811"/>
            <a:ext cx="2215495" cy="2215495"/>
            <a:chOff x="0" y="0"/>
            <a:chExt cx="812800" cy="812800"/>
          </a:xfrm>
        </p:grpSpPr>
        <p:sp>
          <p:nvSpPr>
            <p:cNvPr id="133" name="Google Shape;13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C5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5" name="Google Shape;135;p12"/>
          <p:cNvSpPr txBox="1"/>
          <p:nvPr/>
        </p:nvSpPr>
        <p:spPr>
          <a:xfrm>
            <a:off x="890224" y="1028700"/>
            <a:ext cx="16507551"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i="0" u="none" strike="noStrike" cap="none" dirty="0">
                <a:solidFill>
                  <a:srgbClr val="5933A4"/>
                </a:solidFill>
                <a:latin typeface="Roboto Slab"/>
                <a:ea typeface="Roboto Slab"/>
                <a:cs typeface="Roboto Slab"/>
                <a:sym typeface="Roboto Slab"/>
              </a:rPr>
              <a:t>Outline</a:t>
            </a:r>
            <a:endParaRPr dirty="0"/>
          </a:p>
        </p:txBody>
      </p:sp>
      <p:grpSp>
        <p:nvGrpSpPr>
          <p:cNvPr id="136" name="Google Shape;136;p12"/>
          <p:cNvGrpSpPr/>
          <p:nvPr/>
        </p:nvGrpSpPr>
        <p:grpSpPr>
          <a:xfrm rot="-5400000">
            <a:off x="15698043" y="7697043"/>
            <a:ext cx="1729943" cy="3449971"/>
            <a:chOff x="0" y="-47625"/>
            <a:chExt cx="455623" cy="908634"/>
          </a:xfrm>
        </p:grpSpPr>
        <p:sp>
          <p:nvSpPr>
            <p:cNvPr id="137" name="Google Shape;137;p12"/>
            <p:cNvSpPr/>
            <p:nvPr/>
          </p:nvSpPr>
          <p:spPr>
            <a:xfrm>
              <a:off x="0" y="0"/>
              <a:ext cx="455623" cy="861009"/>
            </a:xfrm>
            <a:custGeom>
              <a:avLst/>
              <a:gdLst/>
              <a:ahLst/>
              <a:cxnLst/>
              <a:rect l="l" t="t" r="r" b="b"/>
              <a:pathLst>
                <a:path w="455623" h="861009" extrusionOk="0">
                  <a:moveTo>
                    <a:pt x="0" y="0"/>
                  </a:moveTo>
                  <a:lnTo>
                    <a:pt x="455623" y="0"/>
                  </a:lnTo>
                  <a:lnTo>
                    <a:pt x="455623" y="861009"/>
                  </a:lnTo>
                  <a:lnTo>
                    <a:pt x="0" y="861009"/>
                  </a:lnTo>
                  <a:close/>
                </a:path>
              </a:pathLst>
            </a:custGeom>
            <a:solidFill>
              <a:srgbClr val="8C52FF"/>
            </a:solidFill>
            <a:ln>
              <a:noFill/>
            </a:ln>
          </p:spPr>
          <p:txBody>
            <a:bodyPr/>
            <a:lstStyle/>
            <a:p>
              <a:endParaRPr lang="en-US"/>
            </a:p>
          </p:txBody>
        </p:sp>
        <p:sp>
          <p:nvSpPr>
            <p:cNvPr id="138" name="Google Shape;138;p12"/>
            <p:cNvSpPr txBox="1"/>
            <p:nvPr/>
          </p:nvSpPr>
          <p:spPr>
            <a:xfrm>
              <a:off x="0" y="-47625"/>
              <a:ext cx="455623" cy="9086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2"/>
          <p:cNvGrpSpPr/>
          <p:nvPr/>
        </p:nvGrpSpPr>
        <p:grpSpPr>
          <a:xfrm>
            <a:off x="-4011226" y="3239312"/>
            <a:ext cx="8054500" cy="7047688"/>
            <a:chOff x="0" y="0"/>
            <a:chExt cx="812800" cy="711200"/>
          </a:xfrm>
        </p:grpSpPr>
        <p:sp>
          <p:nvSpPr>
            <p:cNvPr id="140" name="Google Shape;140;p12"/>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41" name="Google Shape;141;p12"/>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2" name="Google Shape;142;p12"/>
          <p:cNvSpPr txBox="1"/>
          <p:nvPr/>
        </p:nvSpPr>
        <p:spPr>
          <a:xfrm>
            <a:off x="12282746" y="6084044"/>
            <a:ext cx="3794478"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dirty="0">
                <a:solidFill>
                  <a:srgbClr val="5933A4"/>
                </a:solidFill>
                <a:latin typeface="Fira Sans"/>
                <a:ea typeface="Fira Sans"/>
                <a:cs typeface="Fira Sans"/>
                <a:sym typeface="Fira Sans"/>
              </a:rPr>
              <a:t>Analysis Reports</a:t>
            </a:r>
            <a:endParaRPr dirty="0"/>
          </a:p>
        </p:txBody>
      </p:sp>
      <p:sp>
        <p:nvSpPr>
          <p:cNvPr id="144" name="Google Shape;144;p12"/>
          <p:cNvSpPr txBox="1"/>
          <p:nvPr/>
        </p:nvSpPr>
        <p:spPr>
          <a:xfrm>
            <a:off x="13384853" y="3981949"/>
            <a:ext cx="1634002" cy="161582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500" b="1" i="0" u="none" strike="noStrike" cap="none" dirty="0">
                <a:solidFill>
                  <a:srgbClr val="FFFFFF"/>
                </a:solidFill>
                <a:latin typeface="Fira Sans"/>
                <a:ea typeface="Fira Sans"/>
                <a:cs typeface="Fira Sans"/>
                <a:sym typeface="Fira Sans"/>
              </a:rPr>
              <a:t>03</a:t>
            </a:r>
            <a:endParaRPr dirty="0"/>
          </a:p>
        </p:txBody>
      </p:sp>
      <p:grpSp>
        <p:nvGrpSpPr>
          <p:cNvPr id="145" name="Google Shape;145;p12"/>
          <p:cNvGrpSpPr/>
          <p:nvPr/>
        </p:nvGrpSpPr>
        <p:grpSpPr>
          <a:xfrm rot="10800000">
            <a:off x="14260750" y="-48921"/>
            <a:ext cx="8054500" cy="7047688"/>
            <a:chOff x="0" y="0"/>
            <a:chExt cx="812800" cy="711200"/>
          </a:xfrm>
        </p:grpSpPr>
        <p:sp>
          <p:nvSpPr>
            <p:cNvPr id="146" name="Google Shape;146;p12"/>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47" name="Google Shape;147;p12"/>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148;p12"/>
          <p:cNvSpPr txBox="1"/>
          <p:nvPr/>
        </p:nvSpPr>
        <p:spPr>
          <a:xfrm>
            <a:off x="7502034" y="6084044"/>
            <a:ext cx="4477201"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dirty="0">
                <a:solidFill>
                  <a:srgbClr val="5933A4"/>
                </a:solidFill>
                <a:latin typeface="Fira Sans"/>
                <a:ea typeface="Fira Sans"/>
                <a:cs typeface="Fira Sans"/>
                <a:sym typeface="Fira Sans"/>
              </a:rPr>
              <a:t>Informative Reports</a:t>
            </a:r>
            <a:endParaRPr dirty="0"/>
          </a:p>
        </p:txBody>
      </p:sp>
      <p:sp>
        <p:nvSpPr>
          <p:cNvPr id="150" name="Google Shape;150;p12"/>
          <p:cNvSpPr txBox="1"/>
          <p:nvPr/>
        </p:nvSpPr>
        <p:spPr>
          <a:xfrm>
            <a:off x="2802494" y="6084044"/>
            <a:ext cx="3306074" cy="64620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3499" b="1" i="0" u="none" strike="noStrike" cap="none" dirty="0">
                <a:solidFill>
                  <a:srgbClr val="5933A4"/>
                </a:solidFill>
                <a:latin typeface="Fira Sans"/>
                <a:ea typeface="Fira Sans"/>
                <a:cs typeface="Fira Sans"/>
                <a:sym typeface="Fira Sans"/>
              </a:rPr>
              <a:t>Guidelines</a:t>
            </a:r>
            <a:endParaRPr dirty="0"/>
          </a:p>
        </p:txBody>
      </p:sp>
      <p:sp>
        <p:nvSpPr>
          <p:cNvPr id="152" name="Google Shape;152;p12"/>
          <p:cNvSpPr txBox="1"/>
          <p:nvPr/>
        </p:nvSpPr>
        <p:spPr>
          <a:xfrm>
            <a:off x="3955945" y="3922058"/>
            <a:ext cx="999300" cy="1154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500" b="1" i="0" u="none" strike="noStrike" cap="none">
                <a:solidFill>
                  <a:srgbClr val="FFFFFF"/>
                </a:solidFill>
                <a:latin typeface="Fira Sans"/>
                <a:ea typeface="Fira Sans"/>
                <a:cs typeface="Fira Sans"/>
                <a:sym typeface="Fira Sans"/>
              </a:rPr>
              <a:t>01</a:t>
            </a:r>
            <a:endParaRPr/>
          </a:p>
        </p:txBody>
      </p:sp>
      <p:sp>
        <p:nvSpPr>
          <p:cNvPr id="153" name="Google Shape;153;p12"/>
          <p:cNvSpPr txBox="1"/>
          <p:nvPr/>
        </p:nvSpPr>
        <p:spPr>
          <a:xfrm>
            <a:off x="8886233" y="3922058"/>
            <a:ext cx="1049700" cy="1154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500" b="1" i="0" u="none" strike="noStrike" cap="none">
                <a:solidFill>
                  <a:srgbClr val="FFFFFF"/>
                </a:solidFill>
                <a:latin typeface="Fira Sans"/>
                <a:ea typeface="Fira Sans"/>
                <a:cs typeface="Fira Sans"/>
                <a:sym typeface="Fira Sans"/>
              </a:rPr>
              <a:t>02</a:t>
            </a:r>
            <a:endParaRPr/>
          </a:p>
        </p:txBody>
      </p:sp>
      <p:grpSp>
        <p:nvGrpSpPr>
          <p:cNvPr id="154" name="Google Shape;154;p12"/>
          <p:cNvGrpSpPr/>
          <p:nvPr/>
        </p:nvGrpSpPr>
        <p:grpSpPr>
          <a:xfrm rot="-5400000">
            <a:off x="550455" y="-1037183"/>
            <a:ext cx="775664" cy="3449971"/>
            <a:chOff x="0" y="-47625"/>
            <a:chExt cx="204290" cy="908634"/>
          </a:xfrm>
        </p:grpSpPr>
        <p:sp>
          <p:nvSpPr>
            <p:cNvPr id="155" name="Google Shape;155;p12"/>
            <p:cNvSpPr/>
            <p:nvPr/>
          </p:nvSpPr>
          <p:spPr>
            <a:xfrm>
              <a:off x="0" y="0"/>
              <a:ext cx="204290" cy="861009"/>
            </a:xfrm>
            <a:custGeom>
              <a:avLst/>
              <a:gdLst/>
              <a:ahLst/>
              <a:cxnLst/>
              <a:rect l="l" t="t" r="r" b="b"/>
              <a:pathLst>
                <a:path w="204290" h="861009" extrusionOk="0">
                  <a:moveTo>
                    <a:pt x="0" y="0"/>
                  </a:moveTo>
                  <a:lnTo>
                    <a:pt x="204290" y="0"/>
                  </a:lnTo>
                  <a:lnTo>
                    <a:pt x="204290" y="861009"/>
                  </a:lnTo>
                  <a:lnTo>
                    <a:pt x="0" y="861009"/>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56" name="Google Shape;156;p12"/>
            <p:cNvSpPr txBox="1"/>
            <p:nvPr/>
          </p:nvSpPr>
          <p:spPr>
            <a:xfrm>
              <a:off x="0" y="-47625"/>
              <a:ext cx="204290" cy="90863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7" name="Google Shape;157;p12"/>
          <p:cNvGrpSpPr/>
          <p:nvPr/>
        </p:nvGrpSpPr>
        <p:grpSpPr>
          <a:xfrm rot="-5400000">
            <a:off x="15528020" y="5883963"/>
            <a:ext cx="775664" cy="6941001"/>
            <a:chOff x="0" y="-47625"/>
            <a:chExt cx="204290" cy="1828083"/>
          </a:xfrm>
        </p:grpSpPr>
        <p:sp>
          <p:nvSpPr>
            <p:cNvPr id="158" name="Google Shape;158;p12"/>
            <p:cNvSpPr/>
            <p:nvPr/>
          </p:nvSpPr>
          <p:spPr>
            <a:xfrm>
              <a:off x="0" y="0"/>
              <a:ext cx="204290" cy="1780458"/>
            </a:xfrm>
            <a:custGeom>
              <a:avLst/>
              <a:gdLst/>
              <a:ahLst/>
              <a:cxnLst/>
              <a:rect l="l" t="t" r="r" b="b"/>
              <a:pathLst>
                <a:path w="204290" h="1780458" extrusionOk="0">
                  <a:moveTo>
                    <a:pt x="0" y="0"/>
                  </a:moveTo>
                  <a:lnTo>
                    <a:pt x="204290" y="0"/>
                  </a:lnTo>
                  <a:lnTo>
                    <a:pt x="204290" y="1780458"/>
                  </a:lnTo>
                  <a:lnTo>
                    <a:pt x="0" y="178045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59" name="Google Shape;159;p12"/>
            <p:cNvSpPr txBox="1"/>
            <p:nvPr/>
          </p:nvSpPr>
          <p:spPr>
            <a:xfrm>
              <a:off x="0" y="-47625"/>
              <a:ext cx="204290" cy="182808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0" name="Google Shape;160;p12"/>
          <p:cNvPicPr preferRelativeResize="0"/>
          <p:nvPr/>
        </p:nvPicPr>
        <p:blipFill>
          <a:blip r:embed="rId4">
            <a:alphaModFix/>
          </a:blip>
          <a:stretch>
            <a:fillRect/>
          </a:stretch>
        </p:blipFill>
        <p:spPr>
          <a:xfrm>
            <a:off x="17544077" y="2644929"/>
            <a:ext cx="452200" cy="73331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927243" y="0"/>
            <a:ext cx="15494400" cy="1143000"/>
          </a:xfrm>
          <a:prstGeom prst="rect">
            <a:avLst/>
          </a:prstGeom>
        </p:spPr>
        <p:txBody>
          <a:bodyPr spcFirstLastPara="1" wrap="square" lIns="182850" tIns="182850" rIns="182850" bIns="182850" anchor="t" anchorCtr="0">
            <a:noAutofit/>
          </a:bodyPr>
          <a:lstStyle/>
          <a:p>
            <a:r>
              <a:rPr lang="en" dirty="0"/>
              <a:t>Case Study</a:t>
            </a:r>
            <a:endParaRPr dirty="0"/>
          </a:p>
        </p:txBody>
      </p:sp>
      <p:sp>
        <p:nvSpPr>
          <p:cNvPr id="207" name="Google Shape;207;p23"/>
          <p:cNvSpPr txBox="1">
            <a:spLocks noGrp="1"/>
          </p:cNvSpPr>
          <p:nvPr>
            <p:ph type="sldNum" sz="quarter" idx="12"/>
          </p:nvPr>
        </p:nvSpPr>
        <p:spPr>
          <a:xfrm>
            <a:off x="6442998" y="4531022"/>
            <a:ext cx="512504" cy="273844"/>
          </a:xfrm>
          <a:prstGeom prst="rect">
            <a:avLst/>
          </a:prstGeom>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20</a:t>
            </a:fld>
            <a:endParaRPr/>
          </a:p>
        </p:txBody>
      </p:sp>
      <p:graphicFrame>
        <p:nvGraphicFramePr>
          <p:cNvPr id="206" name="Google Shape;206;p23"/>
          <p:cNvGraphicFramePr/>
          <p:nvPr>
            <p:extLst>
              <p:ext uri="{D42A27DB-BD31-4B8C-83A1-F6EECF244321}">
                <p14:modId xmlns:p14="http://schemas.microsoft.com/office/powerpoint/2010/main" val="4251764178"/>
              </p:ext>
            </p:extLst>
          </p:nvPr>
        </p:nvGraphicFramePr>
        <p:xfrm>
          <a:off x="0" y="1606378"/>
          <a:ext cx="18652856" cy="8211488"/>
        </p:xfrm>
        <a:graphic>
          <a:graphicData uri="http://schemas.openxmlformats.org/drawingml/2006/table">
            <a:tbl>
              <a:tblPr>
                <a:noFill/>
              </a:tblPr>
              <a:tblGrid>
                <a:gridCol w="18652856">
                  <a:extLst>
                    <a:ext uri="{9D8B030D-6E8A-4147-A177-3AD203B41FA5}">
                      <a16:colId xmlns:a16="http://schemas.microsoft.com/office/drawing/2014/main" val="20000"/>
                    </a:ext>
                  </a:extLst>
                </a:gridCol>
              </a:tblGrid>
              <a:tr h="8211488">
                <a:tc>
                  <a:txBody>
                    <a:bodyPr/>
                    <a:lstStyle/>
                    <a:p>
                      <a:pPr marL="0" lvl="0" indent="0">
                        <a:spcBef>
                          <a:spcPts val="0"/>
                        </a:spcBef>
                        <a:spcAft>
                          <a:spcPts val="0"/>
                        </a:spcAft>
                        <a:buNone/>
                      </a:pPr>
                      <a:r>
                        <a:rPr lang="en-US" sz="4000" dirty="0">
                          <a:solidFill>
                            <a:srgbClr val="004C52"/>
                          </a:solidFill>
                          <a:latin typeface="Karla"/>
                          <a:ea typeface="Karla"/>
                          <a:cs typeface="Karla"/>
                          <a:sym typeface="Karla"/>
                        </a:rPr>
                        <a:t>Scott Sampson, M-</a:t>
                      </a:r>
                      <a:r>
                        <a:rPr lang="en-US" sz="4000" dirty="0" err="1">
                          <a:solidFill>
                            <a:srgbClr val="004C52"/>
                          </a:solidFill>
                          <a:latin typeface="Karla"/>
                          <a:ea typeface="Karla"/>
                          <a:cs typeface="Karla"/>
                          <a:sym typeface="Karla"/>
                        </a:rPr>
                        <a:t>Global’s</a:t>
                      </a:r>
                      <a:r>
                        <a:rPr lang="en-US" sz="4000" dirty="0">
                          <a:solidFill>
                            <a:srgbClr val="004C52"/>
                          </a:solidFill>
                          <a:latin typeface="Karla"/>
                          <a:ea typeface="Karla"/>
                          <a:cs typeface="Karla"/>
                          <a:sym typeface="Karla"/>
                        </a:rPr>
                        <a:t> personnel manager, is in the midst of an internal project being conducted for Jeannie </a:t>
                      </a:r>
                      <a:r>
                        <a:rPr lang="en-US" sz="4000" dirty="0" err="1">
                          <a:solidFill>
                            <a:srgbClr val="004C52"/>
                          </a:solidFill>
                          <a:latin typeface="Karla"/>
                          <a:ea typeface="Karla"/>
                          <a:cs typeface="Karla"/>
                          <a:sym typeface="Karla"/>
                        </a:rPr>
                        <a:t>McDuff</a:t>
                      </a:r>
                      <a:r>
                        <a:rPr lang="en-US" sz="4000" dirty="0">
                          <a:solidFill>
                            <a:srgbClr val="004C52"/>
                          </a:solidFill>
                          <a:latin typeface="Karla"/>
                          <a:ea typeface="Karla"/>
                          <a:cs typeface="Karla"/>
                          <a:sym typeface="Karla"/>
                        </a:rPr>
                        <a:t>, Vice President of Domestic Operations. Sampson’s goal is to find ways to improve the company’s training for technical employees. Having completed two of three phases, he is reporting his progress to </a:t>
                      </a:r>
                      <a:r>
                        <a:rPr lang="en-US" sz="4000" dirty="0" err="1">
                          <a:solidFill>
                            <a:srgbClr val="004C52"/>
                          </a:solidFill>
                          <a:latin typeface="Karla"/>
                          <a:ea typeface="Karla"/>
                          <a:cs typeface="Karla"/>
                          <a:sym typeface="Karla"/>
                        </a:rPr>
                        <a:t>McDuff</a:t>
                      </a:r>
                      <a:r>
                        <a:rPr lang="en-US" sz="4000" dirty="0">
                          <a:solidFill>
                            <a:srgbClr val="004C52"/>
                          </a:solidFill>
                          <a:latin typeface="Karla"/>
                          <a:ea typeface="Karla"/>
                          <a:cs typeface="Karla"/>
                          <a:sym typeface="Karla"/>
                        </a:rPr>
                        <a:t>. Note that Sampson organizes the body sections by task. This arrangement helps focus the reader’s attention on the two main accomplishments—the successful phone interviews and the potentially useful survey. Also note that Sampson adopts a persuasive tone at the end of the report—that is, he uses his solid progress as a way</a:t>
                      </a:r>
                    </a:p>
                    <a:p>
                      <a:pPr marL="0" lvl="0" indent="0">
                        <a:spcBef>
                          <a:spcPts val="0"/>
                        </a:spcBef>
                        <a:spcAft>
                          <a:spcPts val="0"/>
                        </a:spcAft>
                        <a:buNone/>
                      </a:pPr>
                      <a:r>
                        <a:rPr lang="en-US" sz="4000" dirty="0">
                          <a:solidFill>
                            <a:srgbClr val="004C52"/>
                          </a:solidFill>
                          <a:latin typeface="Karla"/>
                          <a:ea typeface="Karla"/>
                          <a:cs typeface="Karla"/>
                          <a:sym typeface="Karla"/>
                        </a:rPr>
                        <a:t>to emphasize the importance of the project. In this sense, he is “selling” the project to his “internal customer,” Jeannie </a:t>
                      </a:r>
                      <a:r>
                        <a:rPr lang="en-US" sz="4000" dirty="0" err="1">
                          <a:solidFill>
                            <a:srgbClr val="004C52"/>
                          </a:solidFill>
                          <a:latin typeface="Karla"/>
                          <a:ea typeface="Karla"/>
                          <a:cs typeface="Karla"/>
                          <a:sym typeface="Karla"/>
                        </a:rPr>
                        <a:t>McDuff</a:t>
                      </a:r>
                      <a:r>
                        <a:rPr lang="en-US" sz="4000" dirty="0">
                          <a:solidFill>
                            <a:srgbClr val="004C52"/>
                          </a:solidFill>
                          <a:latin typeface="Karla"/>
                          <a:ea typeface="Karla"/>
                          <a:cs typeface="Karla"/>
                          <a:sym typeface="Karla"/>
                        </a:rPr>
                        <a:t>, who ultimately is in the position to make decisions about the future of technical training at M-Global.</a:t>
                      </a:r>
                      <a:endParaRPr sz="4000" dirty="0">
                        <a:solidFill>
                          <a:srgbClr val="004C52"/>
                        </a:solidFill>
                        <a:latin typeface="Karla"/>
                        <a:ea typeface="Karla"/>
                        <a:cs typeface="Karla"/>
                        <a:sym typeface="Karla"/>
                      </a:endParaRPr>
                    </a:p>
                  </a:txBody>
                  <a:tcPr marL="182850" marR="182850" marT="137150" marB="137150" anchor="ctr">
                    <a:lnL w="38100" cap="flat" cmpd="sng">
                      <a:solidFill>
                        <a:srgbClr val="ABE33F"/>
                      </a:solidFill>
                      <a:prstDash val="solid"/>
                      <a:round/>
                      <a:headEnd type="none" w="sm" len="sm"/>
                      <a:tailEnd type="none" w="sm" len="sm"/>
                    </a:lnL>
                    <a:lnR w="38100" cap="flat" cmpd="sng">
                      <a:solidFill>
                        <a:srgbClr val="ABE33F"/>
                      </a:solidFill>
                      <a:prstDash val="solid"/>
                      <a:round/>
                      <a:headEnd type="none" w="sm" len="sm"/>
                      <a:tailEnd type="none" w="sm" len="sm"/>
                    </a:lnR>
                    <a:lnT w="38100" cap="flat" cmpd="sng">
                      <a:solidFill>
                        <a:srgbClr val="ABE33F"/>
                      </a:solidFill>
                      <a:prstDash val="solid"/>
                      <a:round/>
                      <a:headEnd type="none" w="sm" len="sm"/>
                      <a:tailEnd type="none" w="sm" len="sm"/>
                    </a:lnT>
                    <a:lnB w="38100" cap="flat" cmpd="sng">
                      <a:solidFill>
                        <a:srgbClr val="ABE33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21</a:t>
            </a:fld>
            <a:endParaRPr lang="en"/>
          </a:p>
        </p:txBody>
      </p:sp>
      <p:pic>
        <p:nvPicPr>
          <p:cNvPr id="6" name="Picture 5"/>
          <p:cNvPicPr>
            <a:picLocks noChangeAspect="1"/>
          </p:cNvPicPr>
          <p:nvPr/>
        </p:nvPicPr>
        <p:blipFill>
          <a:blip r:embed="rId2">
            <a:lum bright="-20000" contrast="40000"/>
          </a:blip>
          <a:stretch>
            <a:fillRect/>
          </a:stretch>
        </p:blipFill>
        <p:spPr>
          <a:xfrm>
            <a:off x="-58139" y="-662813"/>
            <a:ext cx="18404278" cy="11612626"/>
          </a:xfrm>
          <a:prstGeom prst="rect">
            <a:avLst/>
          </a:prstGeom>
        </p:spPr>
      </p:pic>
    </p:spTree>
    <p:extLst>
      <p:ext uri="{BB962C8B-B14F-4D97-AF65-F5344CB8AC3E}">
        <p14:creationId xmlns:p14="http://schemas.microsoft.com/office/powerpoint/2010/main" val="3110572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135" y="2953144"/>
            <a:ext cx="17793729" cy="1714800"/>
          </a:xfrm>
        </p:spPr>
        <p:txBody>
          <a:bodyPr>
            <a:normAutofit fontScale="90000"/>
          </a:bodyPr>
          <a:lstStyle/>
          <a:p>
            <a:pPr algn="ctr"/>
            <a:r>
              <a:rPr lang="en-US" b="1" dirty="0">
                <a:solidFill>
                  <a:schemeClr val="accent1">
                    <a:lumMod val="75000"/>
                  </a:schemeClr>
                </a:solidFill>
              </a:rPr>
              <a:t>Ethics Questions in the Workplace</a:t>
            </a:r>
          </a:p>
        </p:txBody>
      </p:sp>
      <p:sp>
        <p:nvSpPr>
          <p:cNvPr id="3" name="Slide Number Placeholder 2"/>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22</a:t>
            </a:fld>
            <a:endParaRPr lang="en"/>
          </a:p>
        </p:txBody>
      </p:sp>
      <p:sp>
        <p:nvSpPr>
          <p:cNvPr id="4" name="TextBox 3"/>
          <p:cNvSpPr txBox="1"/>
          <p:nvPr/>
        </p:nvSpPr>
        <p:spPr>
          <a:xfrm>
            <a:off x="1334530" y="5143500"/>
            <a:ext cx="15471910" cy="2308324"/>
          </a:xfrm>
          <a:prstGeom prst="rect">
            <a:avLst/>
          </a:prstGeom>
          <a:noFill/>
        </p:spPr>
        <p:txBody>
          <a:bodyPr wrap="square" rtlCol="0">
            <a:spAutoFit/>
          </a:bodyPr>
          <a:lstStyle/>
          <a:p>
            <a:r>
              <a:rPr lang="en-US" sz="4800" dirty="0">
                <a:latin typeface="Aptos" panose="020B0004020202020204" pitchFamily="34" charset="0"/>
              </a:rPr>
              <a:t>Each of the situations that follow presents an ethical dilemma regarding a specific document, followed by an answer to each problem. </a:t>
            </a:r>
          </a:p>
        </p:txBody>
      </p:sp>
    </p:spTree>
    <p:extLst>
      <p:ext uri="{BB962C8B-B14F-4D97-AF65-F5344CB8AC3E}">
        <p14:creationId xmlns:p14="http://schemas.microsoft.com/office/powerpoint/2010/main" val="75762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773300" y="475525"/>
            <a:ext cx="14741400" cy="1032000"/>
          </a:xfrm>
        </p:spPr>
        <p:txBody>
          <a:bodyPr>
            <a:normAutofit fontScale="90000"/>
          </a:bodyPr>
          <a:lstStyle/>
          <a:p>
            <a:r>
              <a:rPr lang="en-US" dirty="0"/>
              <a:t>Ethics Questions</a:t>
            </a:r>
          </a:p>
        </p:txBody>
      </p:sp>
      <p:sp>
        <p:nvSpPr>
          <p:cNvPr id="3" name="Text Placeholder 2"/>
          <p:cNvSpPr>
            <a:spLocks noGrp="1"/>
          </p:cNvSpPr>
          <p:nvPr>
            <p:ph type="body" idx="1"/>
          </p:nvPr>
        </p:nvSpPr>
        <p:spPr>
          <a:xfrm>
            <a:off x="277792" y="2085648"/>
            <a:ext cx="17955963" cy="7948038"/>
          </a:xfrm>
        </p:spPr>
        <p:txBody>
          <a:bodyPr>
            <a:normAutofit fontScale="92500" lnSpcReduction="10000"/>
          </a:bodyPr>
          <a:lstStyle/>
          <a:p>
            <a:r>
              <a:rPr lang="en-US" sz="4300" b="1" dirty="0">
                <a:latin typeface="Aptos" panose="020B0004020202020204" pitchFamily="34" charset="0"/>
              </a:rPr>
              <a:t>Lab report: </a:t>
            </a:r>
            <a:r>
              <a:rPr lang="en-US" sz="4300" dirty="0">
                <a:latin typeface="Aptos" panose="020B0004020202020204" pitchFamily="34" charset="0"/>
              </a:rPr>
              <a:t>Should you mention a small, possibly insignificant percentage of the data that was collected but that doesn’t support your conclusions?</a:t>
            </a:r>
          </a:p>
          <a:p>
            <a:r>
              <a:rPr lang="en-US" sz="4300" i="1" dirty="0">
                <a:latin typeface="Aptos" panose="020B0004020202020204" pitchFamily="34" charset="0"/>
              </a:rPr>
              <a:t>Answer: </a:t>
            </a:r>
            <a:r>
              <a:rPr lang="en-US" sz="4300" dirty="0">
                <a:latin typeface="Aptos" panose="020B0004020202020204" pitchFamily="34" charset="0"/>
              </a:rPr>
              <a:t>Yes. Readers deserve to see all the data, even (and perhaps especially) any information that doesn’t support your conclusion. They need a true picture of the lab study so that they can draw their own conclusions.</a:t>
            </a:r>
          </a:p>
          <a:p>
            <a:endParaRPr lang="en-US" sz="4300" dirty="0">
              <a:latin typeface="Aptos" panose="020B0004020202020204" pitchFamily="34" charset="0"/>
            </a:endParaRPr>
          </a:p>
          <a:p>
            <a:r>
              <a:rPr lang="en-US" sz="4300" b="1" dirty="0">
                <a:latin typeface="Aptos" panose="020B0004020202020204" pitchFamily="34" charset="0"/>
              </a:rPr>
              <a:t>Trip report: </a:t>
            </a:r>
            <a:r>
              <a:rPr lang="en-US" sz="4300" dirty="0">
                <a:latin typeface="Aptos" panose="020B0004020202020204" pitchFamily="34" charset="0"/>
              </a:rPr>
              <a:t>Should you mention the fact that one client you visited expressed dissatisfaction with the service he received from your team?</a:t>
            </a:r>
          </a:p>
          <a:p>
            <a:r>
              <a:rPr lang="en-US" sz="4300" i="1" dirty="0">
                <a:latin typeface="Aptos" panose="020B0004020202020204" pitchFamily="34" charset="0"/>
              </a:rPr>
              <a:t>Answer: </a:t>
            </a:r>
            <a:r>
              <a:rPr lang="en-US" sz="4300" dirty="0">
                <a:latin typeface="Aptos" panose="020B0004020202020204" pitchFamily="34" charset="0"/>
              </a:rPr>
              <a:t>Yes. Assuming that your report is supposed to present an accurate reflection of your activities, your reader deserves to hear about all your client contacts—good news and bad news. You can counter any critical comments by indicating how your team plans to remedy the problem.</a:t>
            </a:r>
          </a:p>
          <a:p>
            <a:endParaRPr lang="en-US" sz="3600" dirty="0"/>
          </a:p>
          <a:p>
            <a:endParaRPr lang="en-US" sz="3600" dirty="0"/>
          </a:p>
        </p:txBody>
      </p:sp>
      <p:sp>
        <p:nvSpPr>
          <p:cNvPr id="4" name="Slide Number Placeholder 3"/>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4581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3300" y="117545"/>
            <a:ext cx="14741400" cy="1032000"/>
          </a:xfrm>
        </p:spPr>
        <p:txBody>
          <a:bodyPr>
            <a:normAutofit fontScale="90000"/>
          </a:bodyPr>
          <a:lstStyle/>
          <a:p>
            <a:r>
              <a:rPr lang="en-US" dirty="0"/>
              <a:t>Ethics Questions</a:t>
            </a:r>
          </a:p>
        </p:txBody>
      </p:sp>
      <p:sp>
        <p:nvSpPr>
          <p:cNvPr id="3" name="Text Placeholder 2"/>
          <p:cNvSpPr>
            <a:spLocks noGrp="1"/>
          </p:cNvSpPr>
          <p:nvPr>
            <p:ph type="body" idx="1"/>
          </p:nvPr>
        </p:nvSpPr>
        <p:spPr>
          <a:xfrm>
            <a:off x="54245" y="1631091"/>
            <a:ext cx="18233755" cy="8538363"/>
          </a:xfrm>
        </p:spPr>
        <p:txBody>
          <a:bodyPr>
            <a:normAutofit lnSpcReduction="10000"/>
          </a:bodyPr>
          <a:lstStyle/>
          <a:p>
            <a:r>
              <a:rPr lang="en-US" sz="4300" b="1" dirty="0">
                <a:latin typeface="Aptos" panose="020B0004020202020204" pitchFamily="34" charset="0"/>
              </a:rPr>
              <a:t>Feasibility study: </a:t>
            </a:r>
            <a:r>
              <a:rPr lang="en-US" sz="4300" dirty="0">
                <a:latin typeface="Aptos" panose="020B0004020202020204" pitchFamily="34" charset="0"/>
              </a:rPr>
              <a:t>Should you list all the criteria you used in comparing three products, even though one criterion could not be applied adequately in your study?</a:t>
            </a:r>
          </a:p>
          <a:p>
            <a:r>
              <a:rPr lang="en-US" sz="4300" i="1" dirty="0">
                <a:latin typeface="Aptos" panose="020B0004020202020204" pitchFamily="34" charset="0"/>
              </a:rPr>
              <a:t>Answer: </a:t>
            </a:r>
            <a:r>
              <a:rPr lang="en-US" sz="4300" dirty="0">
                <a:latin typeface="Aptos" panose="020B0004020202020204" pitchFamily="34" charset="0"/>
              </a:rPr>
              <a:t>Yes. It is unethical to adjust criteria after the fact to accommodate your inability to apply them consistently. Besides, information about a project dead end may be useful to the reader.</a:t>
            </a:r>
          </a:p>
          <a:p>
            <a:r>
              <a:rPr lang="en-US" sz="4300" b="1" dirty="0">
                <a:latin typeface="Aptos" panose="020B0004020202020204" pitchFamily="34" charset="0"/>
              </a:rPr>
              <a:t>Technical article: </a:t>
            </a:r>
            <a:r>
              <a:rPr lang="en-US" sz="4300" dirty="0">
                <a:latin typeface="Aptos" panose="020B0004020202020204" pitchFamily="34" charset="0"/>
              </a:rPr>
              <a:t>Should you acknowledge ideas you derived from another article, even though you quoted no information from the piece?</a:t>
            </a:r>
          </a:p>
          <a:p>
            <a:r>
              <a:rPr lang="en-US" sz="4300" i="1" dirty="0">
                <a:latin typeface="Aptos" panose="020B0004020202020204" pitchFamily="34" charset="0"/>
              </a:rPr>
              <a:t>Answer: </a:t>
            </a:r>
            <a:r>
              <a:rPr lang="en-US" sz="4300" dirty="0">
                <a:latin typeface="Aptos" panose="020B0004020202020204" pitchFamily="34" charset="0"/>
              </a:rPr>
              <a:t>Yes. Your reliance on all borrowed ideas should be noted, whether the ideas are quoted, paraphrased, or summarized. The exception is common knowledge, which is general information that is found in many sources. Such common knowledge need not be footnoted.</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36137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40" name="Google Shape;640;p22"/>
          <p:cNvGrpSpPr/>
          <p:nvPr/>
        </p:nvGrpSpPr>
        <p:grpSpPr>
          <a:xfrm>
            <a:off x="-4478875" y="4778635"/>
            <a:ext cx="8054500" cy="7047688"/>
            <a:chOff x="0" y="0"/>
            <a:chExt cx="812800" cy="711200"/>
          </a:xfrm>
        </p:grpSpPr>
        <p:sp>
          <p:nvSpPr>
            <p:cNvPr id="641" name="Google Shape;641;p22"/>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642" name="Google Shape;642;p22"/>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3" name="Google Shape;643;p22"/>
          <p:cNvGrpSpPr/>
          <p:nvPr/>
        </p:nvGrpSpPr>
        <p:grpSpPr>
          <a:xfrm rot="-5400000">
            <a:off x="6070258" y="-4904242"/>
            <a:ext cx="4958753" cy="19476732"/>
            <a:chOff x="0" y="-47625"/>
            <a:chExt cx="1306009" cy="5129674"/>
          </a:xfrm>
        </p:grpSpPr>
        <p:sp>
          <p:nvSpPr>
            <p:cNvPr id="644" name="Google Shape;644;p22"/>
            <p:cNvSpPr/>
            <p:nvPr/>
          </p:nvSpPr>
          <p:spPr>
            <a:xfrm>
              <a:off x="0" y="0"/>
              <a:ext cx="1306009" cy="5082049"/>
            </a:xfrm>
            <a:custGeom>
              <a:avLst/>
              <a:gdLst/>
              <a:ahLst/>
              <a:cxnLst/>
              <a:rect l="l" t="t" r="r" b="b"/>
              <a:pathLst>
                <a:path w="1306009" h="5082049" extrusionOk="0">
                  <a:moveTo>
                    <a:pt x="0" y="0"/>
                  </a:moveTo>
                  <a:lnTo>
                    <a:pt x="1306009" y="0"/>
                  </a:lnTo>
                  <a:lnTo>
                    <a:pt x="1306009" y="5082049"/>
                  </a:lnTo>
                  <a:lnTo>
                    <a:pt x="0" y="5082049"/>
                  </a:lnTo>
                  <a:close/>
                </a:path>
              </a:pathLst>
            </a:custGeom>
            <a:solidFill>
              <a:srgbClr val="8C52FF"/>
            </a:solidFill>
            <a:ln>
              <a:noFill/>
            </a:ln>
          </p:spPr>
          <p:txBody>
            <a:bodyPr/>
            <a:lstStyle/>
            <a:p>
              <a:endParaRPr lang="en-US"/>
            </a:p>
          </p:txBody>
        </p:sp>
        <p:sp>
          <p:nvSpPr>
            <p:cNvPr id="645" name="Google Shape;645;p22"/>
            <p:cNvSpPr txBox="1"/>
            <p:nvPr/>
          </p:nvSpPr>
          <p:spPr>
            <a:xfrm>
              <a:off x="0" y="-47625"/>
              <a:ext cx="1306009" cy="512967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6" name="Google Shape;646;p22"/>
          <p:cNvGrpSpPr/>
          <p:nvPr/>
        </p:nvGrpSpPr>
        <p:grpSpPr>
          <a:xfrm>
            <a:off x="1028700" y="1028700"/>
            <a:ext cx="7273779" cy="7273779"/>
            <a:chOff x="0" y="0"/>
            <a:chExt cx="812800" cy="812800"/>
          </a:xfrm>
        </p:grpSpPr>
        <p:sp>
          <p:nvSpPr>
            <p:cNvPr id="647" name="Google Shape;64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9" name="Google Shape;649;p22"/>
          <p:cNvPicPr preferRelativeResize="0"/>
          <p:nvPr/>
        </p:nvPicPr>
        <p:blipFill>
          <a:blip r:embed="rId3">
            <a:alphaModFix/>
          </a:blip>
          <a:stretch>
            <a:fillRect/>
          </a:stretch>
        </p:blipFill>
        <p:spPr>
          <a:xfrm>
            <a:off x="1330751" y="1330750"/>
            <a:ext cx="6669676" cy="6669676"/>
          </a:xfrm>
          <a:prstGeom prst="rect">
            <a:avLst/>
          </a:prstGeom>
          <a:noFill/>
          <a:ln>
            <a:noFill/>
          </a:ln>
        </p:spPr>
      </p:pic>
      <p:sp>
        <p:nvSpPr>
          <p:cNvPr id="650" name="Google Shape;650;p22"/>
          <p:cNvSpPr txBox="1"/>
          <p:nvPr/>
        </p:nvSpPr>
        <p:spPr>
          <a:xfrm>
            <a:off x="8862500" y="3914547"/>
            <a:ext cx="7378075" cy="332398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dirty="0">
                <a:solidFill>
                  <a:srgbClr val="FFFFFF"/>
                </a:solidFill>
                <a:latin typeface="Roboto Slab"/>
                <a:ea typeface="Roboto Slab"/>
                <a:cs typeface="Roboto Slab"/>
                <a:sym typeface="Roboto Slab"/>
              </a:rPr>
              <a:t>Analysis Reports</a:t>
            </a:r>
            <a:endParaRPr dirty="0"/>
          </a:p>
        </p:txBody>
      </p:sp>
      <p:sp>
        <p:nvSpPr>
          <p:cNvPr id="651" name="Google Shape;651;p22"/>
          <p:cNvSpPr txBox="1"/>
          <p:nvPr/>
        </p:nvSpPr>
        <p:spPr>
          <a:xfrm>
            <a:off x="8549634" y="7522092"/>
            <a:ext cx="5116750" cy="2880789"/>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4000" b="0" i="0" u="none" strike="noStrike" cap="none" dirty="0">
                <a:solidFill>
                  <a:schemeClr val="tx1"/>
                </a:solidFill>
                <a:latin typeface="Aptos" panose="020B0004020202020204" pitchFamily="34" charset="0"/>
                <a:ea typeface="Mukta"/>
                <a:cs typeface="Mukta"/>
                <a:sym typeface="Mukta"/>
              </a:rPr>
              <a:t>Problem Analysis</a:t>
            </a:r>
          </a:p>
          <a:p>
            <a:pPr marL="0" marR="0" lvl="0" indent="0" algn="just" rtl="0">
              <a:lnSpc>
                <a:spcPct val="130000"/>
              </a:lnSpc>
              <a:spcBef>
                <a:spcPts val="0"/>
              </a:spcBef>
              <a:spcAft>
                <a:spcPts val="0"/>
              </a:spcAft>
              <a:buNone/>
            </a:pPr>
            <a:r>
              <a:rPr lang="en-US" sz="4000" b="0" i="0" u="none" strike="noStrike" cap="none" dirty="0">
                <a:solidFill>
                  <a:schemeClr val="tx1"/>
                </a:solidFill>
                <a:latin typeface="Aptos" panose="020B0004020202020204" pitchFamily="34" charset="0"/>
                <a:ea typeface="Mukta"/>
                <a:cs typeface="Mukta"/>
                <a:sym typeface="Mukta"/>
              </a:rPr>
              <a:t>Equipment Evaluation</a:t>
            </a:r>
          </a:p>
          <a:p>
            <a:pPr marL="0" marR="0" lvl="0" indent="0" algn="just" rtl="0">
              <a:lnSpc>
                <a:spcPct val="130000"/>
              </a:lnSpc>
              <a:spcBef>
                <a:spcPts val="0"/>
              </a:spcBef>
              <a:spcAft>
                <a:spcPts val="0"/>
              </a:spcAft>
              <a:buNone/>
            </a:pPr>
            <a:r>
              <a:rPr lang="en-US" sz="4000" b="0" i="0" u="none" strike="noStrike" cap="none" dirty="0">
                <a:solidFill>
                  <a:schemeClr val="tx1"/>
                </a:solidFill>
                <a:latin typeface="Aptos" panose="020B0004020202020204" pitchFamily="34" charset="0"/>
                <a:ea typeface="Mukta"/>
                <a:cs typeface="Mukta"/>
                <a:sym typeface="Mukta"/>
              </a:rPr>
              <a:t>Feasibility Studies</a:t>
            </a:r>
          </a:p>
          <a:p>
            <a:pPr marL="0" marR="0" lvl="0" indent="0" algn="just" rtl="0">
              <a:lnSpc>
                <a:spcPct val="130000"/>
              </a:lnSpc>
              <a:spcBef>
                <a:spcPts val="0"/>
              </a:spcBef>
              <a:spcAft>
                <a:spcPts val="0"/>
              </a:spcAft>
              <a:buNone/>
            </a:pPr>
            <a:r>
              <a:rPr lang="en-US" sz="2400" b="0" i="0" u="none" strike="noStrike" cap="none" dirty="0">
                <a:solidFill>
                  <a:srgbClr val="FFFFFF"/>
                </a:solidFill>
                <a:latin typeface="Mukta"/>
                <a:ea typeface="Mukta"/>
                <a:cs typeface="Mukta"/>
                <a:sym typeface="Mukta"/>
              </a:rPr>
              <a:t>o discuss. </a:t>
            </a:r>
            <a:endParaRPr dirty="0"/>
          </a:p>
        </p:txBody>
      </p:sp>
      <p:sp>
        <p:nvSpPr>
          <p:cNvPr id="652" name="Google Shape;652;p22"/>
          <p:cNvSpPr txBox="1"/>
          <p:nvPr/>
        </p:nvSpPr>
        <p:spPr>
          <a:xfrm>
            <a:off x="10491522" y="1751777"/>
            <a:ext cx="2787587" cy="280076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3000" b="1" i="0" u="none" strike="noStrike" cap="none" dirty="0">
                <a:solidFill>
                  <a:srgbClr val="FFFFFF"/>
                </a:solidFill>
                <a:latin typeface="Roboto Slab"/>
                <a:ea typeface="Roboto Slab"/>
                <a:cs typeface="Roboto Slab"/>
                <a:sym typeface="Roboto Slab"/>
              </a:rPr>
              <a:t>03</a:t>
            </a:r>
            <a:endParaRPr dirty="0"/>
          </a:p>
        </p:txBody>
      </p:sp>
      <p:grpSp>
        <p:nvGrpSpPr>
          <p:cNvPr id="653" name="Google Shape;653;p22"/>
          <p:cNvGrpSpPr/>
          <p:nvPr/>
        </p:nvGrpSpPr>
        <p:grpSpPr>
          <a:xfrm rot="10800000">
            <a:off x="14260750" y="-2495144"/>
            <a:ext cx="8054500" cy="7047688"/>
            <a:chOff x="0" y="0"/>
            <a:chExt cx="812800" cy="711200"/>
          </a:xfrm>
        </p:grpSpPr>
        <p:sp>
          <p:nvSpPr>
            <p:cNvPr id="654" name="Google Shape;654;p22"/>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655" name="Google Shape;655;p22"/>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6" name="Google Shape;656;p22"/>
          <p:cNvGrpSpPr/>
          <p:nvPr/>
        </p:nvGrpSpPr>
        <p:grpSpPr>
          <a:xfrm rot="-5400000">
            <a:off x="1479513" y="6753209"/>
            <a:ext cx="786254" cy="5010182"/>
            <a:chOff x="0" y="-47625"/>
            <a:chExt cx="207079" cy="1319554"/>
          </a:xfrm>
        </p:grpSpPr>
        <p:sp>
          <p:nvSpPr>
            <p:cNvPr id="657" name="Google Shape;657;p22"/>
            <p:cNvSpPr/>
            <p:nvPr/>
          </p:nvSpPr>
          <p:spPr>
            <a:xfrm>
              <a:off x="0" y="0"/>
              <a:ext cx="207079" cy="1271929"/>
            </a:xfrm>
            <a:custGeom>
              <a:avLst/>
              <a:gdLst/>
              <a:ahLst/>
              <a:cxnLst/>
              <a:rect l="l" t="t" r="r" b="b"/>
              <a:pathLst>
                <a:path w="207079" h="1271929" extrusionOk="0">
                  <a:moveTo>
                    <a:pt x="0" y="0"/>
                  </a:moveTo>
                  <a:lnTo>
                    <a:pt x="207079" y="0"/>
                  </a:lnTo>
                  <a:lnTo>
                    <a:pt x="207079" y="1271929"/>
                  </a:lnTo>
                  <a:lnTo>
                    <a:pt x="0" y="1271929"/>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658" name="Google Shape;658;p22"/>
            <p:cNvSpPr txBox="1"/>
            <p:nvPr/>
          </p:nvSpPr>
          <p:spPr>
            <a:xfrm>
              <a:off x="0" y="-47625"/>
              <a:ext cx="207079" cy="131955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9" name="Google Shape;659;p22"/>
          <p:cNvGrpSpPr/>
          <p:nvPr/>
        </p:nvGrpSpPr>
        <p:grpSpPr>
          <a:xfrm rot="-5400000">
            <a:off x="15953790" y="1721292"/>
            <a:ext cx="3044380" cy="795013"/>
            <a:chOff x="0" y="-47625"/>
            <a:chExt cx="801812" cy="209386"/>
          </a:xfrm>
        </p:grpSpPr>
        <p:sp>
          <p:nvSpPr>
            <p:cNvPr id="660" name="Google Shape;660;p22"/>
            <p:cNvSpPr/>
            <p:nvPr/>
          </p:nvSpPr>
          <p:spPr>
            <a:xfrm>
              <a:off x="0" y="0"/>
              <a:ext cx="801812" cy="161761"/>
            </a:xfrm>
            <a:custGeom>
              <a:avLst/>
              <a:gdLst/>
              <a:ahLst/>
              <a:cxnLst/>
              <a:rect l="l" t="t" r="r" b="b"/>
              <a:pathLst>
                <a:path w="801812" h="161761" extrusionOk="0">
                  <a:moveTo>
                    <a:pt x="0" y="0"/>
                  </a:moveTo>
                  <a:lnTo>
                    <a:pt x="801812" y="0"/>
                  </a:lnTo>
                  <a:lnTo>
                    <a:pt x="801812" y="161761"/>
                  </a:lnTo>
                  <a:lnTo>
                    <a:pt x="0" y="161761"/>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661" name="Google Shape;661;p22"/>
            <p:cNvSpPr txBox="1"/>
            <p:nvPr/>
          </p:nvSpPr>
          <p:spPr>
            <a:xfrm>
              <a:off x="0" y="-47625"/>
              <a:ext cx="801812" cy="2093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2" name="Google Shape;662;p22"/>
          <p:cNvGrpSpPr/>
          <p:nvPr/>
        </p:nvGrpSpPr>
        <p:grpSpPr>
          <a:xfrm rot="-5400000">
            <a:off x="15646697" y="2426218"/>
            <a:ext cx="3044380" cy="795013"/>
            <a:chOff x="0" y="-47625"/>
            <a:chExt cx="801812" cy="209386"/>
          </a:xfrm>
        </p:grpSpPr>
        <p:sp>
          <p:nvSpPr>
            <p:cNvPr id="663" name="Google Shape;663;p22"/>
            <p:cNvSpPr/>
            <p:nvPr/>
          </p:nvSpPr>
          <p:spPr>
            <a:xfrm>
              <a:off x="0" y="0"/>
              <a:ext cx="801812" cy="161761"/>
            </a:xfrm>
            <a:custGeom>
              <a:avLst/>
              <a:gdLst/>
              <a:ahLst/>
              <a:cxnLst/>
              <a:rect l="l" t="t" r="r" b="b"/>
              <a:pathLst>
                <a:path w="801812" h="161761" extrusionOk="0">
                  <a:moveTo>
                    <a:pt x="0" y="0"/>
                  </a:moveTo>
                  <a:lnTo>
                    <a:pt x="801812" y="0"/>
                  </a:lnTo>
                  <a:lnTo>
                    <a:pt x="801812" y="161761"/>
                  </a:lnTo>
                  <a:lnTo>
                    <a:pt x="0" y="161761"/>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664" name="Google Shape;664;p22"/>
            <p:cNvSpPr txBox="1"/>
            <p:nvPr/>
          </p:nvSpPr>
          <p:spPr>
            <a:xfrm>
              <a:off x="0" y="-47625"/>
              <a:ext cx="801812" cy="20938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5" name="Google Shape;665;p22"/>
          <p:cNvPicPr preferRelativeResize="0"/>
          <p:nvPr/>
        </p:nvPicPr>
        <p:blipFill>
          <a:blip r:embed="rId4">
            <a:alphaModFix/>
          </a:blip>
          <a:stretch>
            <a:fillRect/>
          </a:stretch>
        </p:blipFill>
        <p:spPr>
          <a:xfrm>
            <a:off x="12003175" y="7042175"/>
            <a:ext cx="8779763" cy="542650"/>
          </a:xfrm>
          <a:prstGeom prst="rect">
            <a:avLst/>
          </a:prstGeom>
          <a:noFill/>
          <a:ln>
            <a:noFill/>
          </a:ln>
        </p:spPr>
      </p:pic>
      <p:pic>
        <p:nvPicPr>
          <p:cNvPr id="666" name="Google Shape;666;p22"/>
          <p:cNvPicPr preferRelativeResize="0"/>
          <p:nvPr/>
        </p:nvPicPr>
        <p:blipFill>
          <a:blip r:embed="rId5">
            <a:alphaModFix/>
          </a:blip>
          <a:stretch>
            <a:fillRect/>
          </a:stretch>
        </p:blipFill>
        <p:spPr>
          <a:xfrm>
            <a:off x="799541" y="9380099"/>
            <a:ext cx="2146211" cy="542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470"/>
            <a:ext cx="13367531" cy="1921335"/>
          </a:xfrm>
        </p:spPr>
        <p:txBody>
          <a:bodyPr/>
          <a:lstStyle/>
          <a:p>
            <a:pPr algn="l"/>
            <a:r>
              <a:rPr lang="en-US" b="1" dirty="0"/>
              <a:t>Problem Analysis</a:t>
            </a:r>
          </a:p>
        </p:txBody>
      </p:sp>
      <p:sp>
        <p:nvSpPr>
          <p:cNvPr id="3" name="Slide Number Placeholder 2"/>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26</a:t>
            </a:fld>
            <a:endParaRPr lang="en"/>
          </a:p>
        </p:txBody>
      </p:sp>
      <p:pic>
        <p:nvPicPr>
          <p:cNvPr id="4" name="Picture 3"/>
          <p:cNvPicPr>
            <a:picLocks noChangeAspect="1"/>
          </p:cNvPicPr>
          <p:nvPr/>
        </p:nvPicPr>
        <p:blipFill>
          <a:blip r:embed="rId3">
            <a:grayscl/>
            <a:lum bright="-20000" contrast="20000"/>
          </a:blip>
          <a:stretch>
            <a:fillRect/>
          </a:stretch>
        </p:blipFill>
        <p:spPr>
          <a:xfrm>
            <a:off x="9947564" y="148235"/>
            <a:ext cx="7531977" cy="9990530"/>
          </a:xfrm>
          <a:prstGeom prst="rect">
            <a:avLst/>
          </a:prstGeom>
        </p:spPr>
      </p:pic>
      <p:sp>
        <p:nvSpPr>
          <p:cNvPr id="5" name="TextBox 4"/>
          <p:cNvSpPr txBox="1"/>
          <p:nvPr/>
        </p:nvSpPr>
        <p:spPr>
          <a:xfrm>
            <a:off x="531812" y="2217805"/>
            <a:ext cx="9415752" cy="6186309"/>
          </a:xfrm>
          <a:prstGeom prst="rect">
            <a:avLst/>
          </a:prstGeom>
          <a:noFill/>
        </p:spPr>
        <p:txBody>
          <a:bodyPr wrap="square" rtlCol="0">
            <a:spAutoFit/>
          </a:bodyPr>
          <a:lstStyle/>
          <a:p>
            <a:r>
              <a:rPr lang="en-US" sz="4400" dirty="0">
                <a:solidFill>
                  <a:schemeClr val="accent1">
                    <a:lumMod val="50000"/>
                  </a:schemeClr>
                </a:solidFill>
                <a:latin typeface="Aptos" panose="020B0004020202020204" pitchFamily="34" charset="0"/>
                <a:ea typeface="Karla" panose="020B0604020202020204" charset="0"/>
              </a:rPr>
              <a:t>A report that presents readers with a detailed description of problems in areas such as personnel, equipment, products, and services. </a:t>
            </a:r>
          </a:p>
          <a:p>
            <a:endParaRPr lang="en-US" sz="4400" dirty="0">
              <a:solidFill>
                <a:schemeClr val="accent1">
                  <a:lumMod val="50000"/>
                </a:schemeClr>
              </a:solidFill>
              <a:latin typeface="Aptos" panose="020B0004020202020204" pitchFamily="34" charset="0"/>
              <a:ea typeface="Karla" panose="020B0604020202020204" charset="0"/>
            </a:endParaRPr>
          </a:p>
          <a:p>
            <a:r>
              <a:rPr lang="en-US" sz="4400" dirty="0">
                <a:solidFill>
                  <a:schemeClr val="accent1">
                    <a:lumMod val="50000"/>
                  </a:schemeClr>
                </a:solidFill>
                <a:latin typeface="Aptos" panose="020B0004020202020204" pitchFamily="34" charset="0"/>
                <a:ea typeface="Karla" panose="020B0604020202020204" charset="0"/>
              </a:rPr>
              <a:t>Its main goal is to provide objective information so that the readers can choose the next step. Any opinions must be well supported by facts.</a:t>
            </a:r>
          </a:p>
        </p:txBody>
      </p:sp>
    </p:spTree>
    <p:extLst>
      <p:ext uri="{BB962C8B-B14F-4D97-AF65-F5344CB8AC3E}">
        <p14:creationId xmlns:p14="http://schemas.microsoft.com/office/powerpoint/2010/main" val="59660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F089-1708-DF0C-645B-711152DF2410}"/>
              </a:ext>
            </a:extLst>
          </p:cNvPr>
          <p:cNvSpPr>
            <a:spLocks noGrp="1"/>
          </p:cNvSpPr>
          <p:nvPr>
            <p:ph type="title"/>
          </p:nvPr>
        </p:nvSpPr>
        <p:spPr>
          <a:xfrm>
            <a:off x="1092000" y="211282"/>
            <a:ext cx="15494400" cy="1143000"/>
          </a:xfrm>
        </p:spPr>
        <p:txBody>
          <a:bodyPr>
            <a:normAutofit fontScale="90000"/>
          </a:bodyPr>
          <a:lstStyle/>
          <a:p>
            <a:r>
              <a:rPr lang="en-US" dirty="0"/>
              <a:t>Case Study</a:t>
            </a:r>
          </a:p>
        </p:txBody>
      </p:sp>
      <p:sp>
        <p:nvSpPr>
          <p:cNvPr id="3" name="Text Placeholder 2">
            <a:extLst>
              <a:ext uri="{FF2B5EF4-FFF2-40B4-BE49-F238E27FC236}">
                <a16:creationId xmlns:a16="http://schemas.microsoft.com/office/drawing/2014/main" id="{EE2E4E91-225B-209A-2594-A484A7A6439F}"/>
              </a:ext>
            </a:extLst>
          </p:cNvPr>
          <p:cNvSpPr>
            <a:spLocks noGrp="1"/>
          </p:cNvSpPr>
          <p:nvPr>
            <p:ph type="body" idx="1"/>
          </p:nvPr>
        </p:nvSpPr>
        <p:spPr>
          <a:xfrm>
            <a:off x="221673" y="1634837"/>
            <a:ext cx="17318181" cy="8652164"/>
          </a:xfrm>
        </p:spPr>
        <p:txBody>
          <a:bodyPr>
            <a:normAutofit lnSpcReduction="10000"/>
          </a:bodyPr>
          <a:lstStyle/>
          <a:p>
            <a:r>
              <a:rPr lang="en-US" sz="4000" dirty="0">
                <a:latin typeface="Aptos" panose="020B0004020202020204" pitchFamily="34" charset="0"/>
              </a:rPr>
              <a:t>Harold Marshal, a longtime M-Global employee, supervises all technical work aboard the Seeker II, a boat that M-Global leases during the summer. Staffed with several technicians and engineers, the boat is used to collect and test soil samples from the ocean floor. Different clients purchase these data, such as oil companies that must place oil rigs safely and telecommunications companies that must lay cable.</a:t>
            </a:r>
          </a:p>
          <a:p>
            <a:r>
              <a:rPr lang="en-US" sz="4000" dirty="0">
                <a:latin typeface="Aptos" panose="020B0004020202020204" pitchFamily="34" charset="0"/>
              </a:rPr>
              <a:t>After a summer on the Seeker II, Harold has severe reservations about the safety and technical adequacy of the boat. Yet he knows that his supervisor, Jan </a:t>
            </a:r>
            <a:r>
              <a:rPr lang="en-US" sz="4000" dirty="0" err="1">
                <a:latin typeface="Aptos" panose="020B0004020202020204" pitchFamily="34" charset="0"/>
              </a:rPr>
              <a:t>Stillwright</a:t>
            </a:r>
            <a:r>
              <a:rPr lang="en-US" sz="4000" dirty="0">
                <a:latin typeface="Aptos" panose="020B0004020202020204" pitchFamily="34" charset="0"/>
              </a:rPr>
              <a:t>, will require detailed support of any complaints before she seriously considers negotiating a new boat contract next season. Given this critical audience, Harold focuses on specific problems that affect(1) the safety of the crew, (2) the accuracy of the technical work performed, and (3) the morale of the crew. He believes that this pragmatic approach, rather than an emotional appeal, will best persuade his boss that the problem is serious.</a:t>
            </a:r>
          </a:p>
          <a:p>
            <a:endParaRPr lang="en-US" dirty="0"/>
          </a:p>
        </p:txBody>
      </p:sp>
    </p:spTree>
    <p:extLst>
      <p:ext uri="{BB962C8B-B14F-4D97-AF65-F5344CB8AC3E}">
        <p14:creationId xmlns:p14="http://schemas.microsoft.com/office/powerpoint/2010/main" val="382223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28</a:t>
            </a:fld>
            <a:endParaRPr lang="en"/>
          </a:p>
        </p:txBody>
      </p:sp>
      <p:pic>
        <p:nvPicPr>
          <p:cNvPr id="3" name="Picture 2"/>
          <p:cNvPicPr>
            <a:picLocks noChangeAspect="1"/>
          </p:cNvPicPr>
          <p:nvPr/>
        </p:nvPicPr>
        <p:blipFill>
          <a:blip r:embed="rId2">
            <a:lum bright="-20000" contrast="40000"/>
          </a:blip>
          <a:stretch>
            <a:fillRect/>
          </a:stretch>
        </p:blipFill>
        <p:spPr>
          <a:xfrm>
            <a:off x="921695" y="-354473"/>
            <a:ext cx="16058026" cy="10437795"/>
          </a:xfrm>
          <a:prstGeom prst="rect">
            <a:avLst/>
          </a:prstGeom>
        </p:spPr>
      </p:pic>
    </p:spTree>
    <p:extLst>
      <p:ext uri="{BB962C8B-B14F-4D97-AF65-F5344CB8AC3E}">
        <p14:creationId xmlns:p14="http://schemas.microsoft.com/office/powerpoint/2010/main" val="289872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29</a:t>
            </a:fld>
            <a:endParaRPr lang="en"/>
          </a:p>
        </p:txBody>
      </p:sp>
      <p:pic>
        <p:nvPicPr>
          <p:cNvPr id="3" name="Picture 2"/>
          <p:cNvPicPr>
            <a:picLocks noChangeAspect="1"/>
          </p:cNvPicPr>
          <p:nvPr/>
        </p:nvPicPr>
        <p:blipFill>
          <a:blip r:embed="rId2">
            <a:lum bright="-20000" contrast="40000"/>
          </a:blip>
          <a:stretch>
            <a:fillRect/>
          </a:stretch>
        </p:blipFill>
        <p:spPr>
          <a:xfrm>
            <a:off x="1276208" y="0"/>
            <a:ext cx="16479980" cy="10394654"/>
          </a:xfrm>
          <a:prstGeom prst="rect">
            <a:avLst/>
          </a:prstGeom>
        </p:spPr>
      </p:pic>
    </p:spTree>
    <p:extLst>
      <p:ext uri="{BB962C8B-B14F-4D97-AF65-F5344CB8AC3E}">
        <p14:creationId xmlns:p14="http://schemas.microsoft.com/office/powerpoint/2010/main" val="1924604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197" name="Google Shape;197;p14"/>
          <p:cNvGrpSpPr/>
          <p:nvPr/>
        </p:nvGrpSpPr>
        <p:grpSpPr>
          <a:xfrm rot="10800000">
            <a:off x="-4646429" y="-1514930"/>
            <a:ext cx="8054500" cy="7047688"/>
            <a:chOff x="0" y="0"/>
            <a:chExt cx="812800" cy="711200"/>
          </a:xfrm>
        </p:grpSpPr>
        <p:sp>
          <p:nvSpPr>
            <p:cNvPr id="198" name="Google Shape;19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99" name="Google Shape;199;p14"/>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0" name="Google Shape;200;p14"/>
          <p:cNvGrpSpPr/>
          <p:nvPr/>
        </p:nvGrpSpPr>
        <p:grpSpPr>
          <a:xfrm rot="-3816373">
            <a:off x="7882060" y="1489640"/>
            <a:ext cx="14480044" cy="9754194"/>
            <a:chOff x="0" y="-47625"/>
            <a:chExt cx="3813674" cy="2569006"/>
          </a:xfrm>
        </p:grpSpPr>
        <p:sp>
          <p:nvSpPr>
            <p:cNvPr id="201" name="Google Shape;201;p14"/>
            <p:cNvSpPr/>
            <p:nvPr/>
          </p:nvSpPr>
          <p:spPr>
            <a:xfrm>
              <a:off x="0" y="0"/>
              <a:ext cx="3813674" cy="2521381"/>
            </a:xfrm>
            <a:custGeom>
              <a:avLst/>
              <a:gdLst/>
              <a:ahLst/>
              <a:cxnLst/>
              <a:rect l="l" t="t" r="r" b="b"/>
              <a:pathLst>
                <a:path w="3813674" h="2521381" extrusionOk="0">
                  <a:moveTo>
                    <a:pt x="0" y="0"/>
                  </a:moveTo>
                  <a:lnTo>
                    <a:pt x="3813674" y="0"/>
                  </a:lnTo>
                  <a:lnTo>
                    <a:pt x="3813674" y="2521381"/>
                  </a:lnTo>
                  <a:lnTo>
                    <a:pt x="0" y="2521381"/>
                  </a:lnTo>
                  <a:close/>
                </a:path>
              </a:pathLst>
            </a:custGeom>
            <a:solidFill>
              <a:srgbClr val="8C52FF"/>
            </a:solidFill>
            <a:ln>
              <a:noFill/>
            </a:ln>
          </p:spPr>
          <p:txBody>
            <a:bodyPr/>
            <a:lstStyle/>
            <a:p>
              <a:endParaRPr lang="en-US"/>
            </a:p>
          </p:txBody>
        </p:sp>
        <p:sp>
          <p:nvSpPr>
            <p:cNvPr id="202" name="Google Shape;202;p14"/>
            <p:cNvSpPr txBox="1"/>
            <p:nvPr/>
          </p:nvSpPr>
          <p:spPr>
            <a:xfrm>
              <a:off x="0" y="-47625"/>
              <a:ext cx="3813674" cy="256900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3" name="Google Shape;203;p14"/>
          <p:cNvGrpSpPr/>
          <p:nvPr/>
        </p:nvGrpSpPr>
        <p:grpSpPr>
          <a:xfrm>
            <a:off x="11885767" y="1844713"/>
            <a:ext cx="5683202" cy="5683202"/>
            <a:chOff x="0" y="0"/>
            <a:chExt cx="812800" cy="812800"/>
          </a:xfrm>
        </p:grpSpPr>
        <p:sp>
          <p:nvSpPr>
            <p:cNvPr id="204" name="Google Shape;204;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6" name="Google Shape;206;p14"/>
          <p:cNvSpPr txBox="1"/>
          <p:nvPr/>
        </p:nvSpPr>
        <p:spPr>
          <a:xfrm>
            <a:off x="1367848" y="2324100"/>
            <a:ext cx="8298300" cy="276998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600" b="1" i="0" u="none" strike="noStrike" cap="none" dirty="0">
                <a:solidFill>
                  <a:srgbClr val="5933A4"/>
                </a:solidFill>
                <a:latin typeface="Roboto Slab"/>
                <a:ea typeface="Roboto Slab"/>
                <a:cs typeface="Roboto Slab"/>
                <a:sym typeface="Roboto Slab"/>
              </a:rPr>
              <a:t>A report is an organized presentation of factual information, often aimed at multiple audiences that may present the results of an investigation, a trip, or a research project.</a:t>
            </a:r>
          </a:p>
        </p:txBody>
      </p:sp>
      <p:sp>
        <p:nvSpPr>
          <p:cNvPr id="207" name="Google Shape;207;p14"/>
          <p:cNvSpPr txBox="1"/>
          <p:nvPr/>
        </p:nvSpPr>
        <p:spPr>
          <a:xfrm>
            <a:off x="2391656" y="5624246"/>
            <a:ext cx="5968500" cy="1440394"/>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b="0" i="0" u="none" strike="noStrike" cap="none" dirty="0">
                <a:solidFill>
                  <a:srgbClr val="000000"/>
                </a:solidFill>
                <a:latin typeface="Mukta"/>
                <a:ea typeface="Mukta"/>
                <a:cs typeface="Mukta"/>
                <a:sym typeface="Mukta"/>
              </a:rPr>
              <a:t>Informal Reports</a:t>
            </a:r>
          </a:p>
          <a:p>
            <a:pPr marL="0" marR="0" lvl="0" indent="0" algn="ctr" rtl="0">
              <a:lnSpc>
                <a:spcPct val="130000"/>
              </a:lnSpc>
              <a:spcBef>
                <a:spcPts val="0"/>
              </a:spcBef>
              <a:spcAft>
                <a:spcPts val="0"/>
              </a:spcAft>
              <a:buNone/>
            </a:pPr>
            <a:r>
              <a:rPr lang="en-US" sz="3600" b="0" i="0" u="none" strike="noStrike" cap="none" dirty="0">
                <a:solidFill>
                  <a:srgbClr val="000000"/>
                </a:solidFill>
                <a:latin typeface="Mukta"/>
                <a:ea typeface="Mukta"/>
                <a:cs typeface="Mukta"/>
                <a:sym typeface="Mukta"/>
              </a:rPr>
              <a:t>Formal Reports</a:t>
            </a:r>
          </a:p>
        </p:txBody>
      </p:sp>
      <p:grpSp>
        <p:nvGrpSpPr>
          <p:cNvPr id="208" name="Google Shape;208;p14"/>
          <p:cNvGrpSpPr/>
          <p:nvPr/>
        </p:nvGrpSpPr>
        <p:grpSpPr>
          <a:xfrm rot="-5400000">
            <a:off x="-1466677" y="5071691"/>
            <a:ext cx="775664" cy="6941001"/>
            <a:chOff x="0" y="-47625"/>
            <a:chExt cx="204290" cy="1828083"/>
          </a:xfrm>
        </p:grpSpPr>
        <p:sp>
          <p:nvSpPr>
            <p:cNvPr id="209" name="Google Shape;209;p14"/>
            <p:cNvSpPr/>
            <p:nvPr/>
          </p:nvSpPr>
          <p:spPr>
            <a:xfrm>
              <a:off x="0" y="0"/>
              <a:ext cx="204290" cy="1780458"/>
            </a:xfrm>
            <a:custGeom>
              <a:avLst/>
              <a:gdLst/>
              <a:ahLst/>
              <a:cxnLst/>
              <a:rect l="l" t="t" r="r" b="b"/>
              <a:pathLst>
                <a:path w="204290" h="1780458" extrusionOk="0">
                  <a:moveTo>
                    <a:pt x="0" y="0"/>
                  </a:moveTo>
                  <a:lnTo>
                    <a:pt x="204290" y="0"/>
                  </a:lnTo>
                  <a:lnTo>
                    <a:pt x="204290" y="1780458"/>
                  </a:lnTo>
                  <a:lnTo>
                    <a:pt x="0" y="178045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210" name="Google Shape;210;p14"/>
            <p:cNvSpPr txBox="1"/>
            <p:nvPr/>
          </p:nvSpPr>
          <p:spPr>
            <a:xfrm>
              <a:off x="0" y="-47625"/>
              <a:ext cx="204290" cy="182808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4"/>
          <p:cNvGrpSpPr/>
          <p:nvPr/>
        </p:nvGrpSpPr>
        <p:grpSpPr>
          <a:xfrm rot="-5400000">
            <a:off x="14085932" y="-2649959"/>
            <a:ext cx="477285" cy="6941001"/>
            <a:chOff x="0" y="-47625"/>
            <a:chExt cx="125705" cy="1828083"/>
          </a:xfrm>
        </p:grpSpPr>
        <p:sp>
          <p:nvSpPr>
            <p:cNvPr id="212" name="Google Shape;212;p14"/>
            <p:cNvSpPr/>
            <p:nvPr/>
          </p:nvSpPr>
          <p:spPr>
            <a:xfrm>
              <a:off x="0" y="0"/>
              <a:ext cx="125705" cy="1780458"/>
            </a:xfrm>
            <a:custGeom>
              <a:avLst/>
              <a:gdLst/>
              <a:ahLst/>
              <a:cxnLst/>
              <a:rect l="l" t="t" r="r" b="b"/>
              <a:pathLst>
                <a:path w="125705" h="1780458" extrusionOk="0">
                  <a:moveTo>
                    <a:pt x="0" y="0"/>
                  </a:moveTo>
                  <a:lnTo>
                    <a:pt x="125705" y="0"/>
                  </a:lnTo>
                  <a:lnTo>
                    <a:pt x="125705" y="1780458"/>
                  </a:lnTo>
                  <a:lnTo>
                    <a:pt x="0" y="1780458"/>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213" name="Google Shape;213;p14"/>
            <p:cNvSpPr txBox="1"/>
            <p:nvPr/>
          </p:nvSpPr>
          <p:spPr>
            <a:xfrm>
              <a:off x="0" y="-47625"/>
              <a:ext cx="125705" cy="182808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14" name="Google Shape;214;p14"/>
          <p:cNvPicPr preferRelativeResize="0"/>
          <p:nvPr/>
        </p:nvPicPr>
        <p:blipFill>
          <a:blip r:embed="rId3">
            <a:alphaModFix/>
          </a:blip>
          <a:stretch>
            <a:fillRect/>
          </a:stretch>
        </p:blipFill>
        <p:spPr>
          <a:xfrm>
            <a:off x="-340874" y="7841425"/>
            <a:ext cx="2272175" cy="575975"/>
          </a:xfrm>
          <a:prstGeom prst="rect">
            <a:avLst/>
          </a:prstGeom>
          <a:noFill/>
          <a:ln>
            <a:noFill/>
          </a:ln>
        </p:spPr>
      </p:pic>
      <p:pic>
        <p:nvPicPr>
          <p:cNvPr id="216" name="Google Shape;216;p14"/>
          <p:cNvPicPr preferRelativeResize="0"/>
          <p:nvPr/>
        </p:nvPicPr>
        <p:blipFill>
          <a:blip r:embed="rId4">
            <a:alphaModFix/>
          </a:blip>
          <a:stretch>
            <a:fillRect/>
          </a:stretch>
        </p:blipFill>
        <p:spPr>
          <a:xfrm>
            <a:off x="17322450" y="7067037"/>
            <a:ext cx="452200" cy="7333038"/>
          </a:xfrm>
          <a:prstGeom prst="rect">
            <a:avLst/>
          </a:prstGeom>
          <a:noFill/>
          <a:ln>
            <a:noFill/>
          </a:ln>
        </p:spPr>
      </p:pic>
      <p:pic>
        <p:nvPicPr>
          <p:cNvPr id="3" name="Picture 2">
            <a:extLst>
              <a:ext uri="{FF2B5EF4-FFF2-40B4-BE49-F238E27FC236}">
                <a16:creationId xmlns:a16="http://schemas.microsoft.com/office/drawing/2014/main" id="{EC9018A8-0121-EA22-A019-8074CC692072}"/>
              </a:ext>
            </a:extLst>
          </p:cNvPr>
          <p:cNvPicPr>
            <a:picLocks noChangeAspect="1"/>
          </p:cNvPicPr>
          <p:nvPr/>
        </p:nvPicPr>
        <p:blipFill>
          <a:blip r:embed="rId5"/>
          <a:stretch>
            <a:fillRect/>
          </a:stretch>
        </p:blipFill>
        <p:spPr>
          <a:xfrm>
            <a:off x="11885766" y="1844713"/>
            <a:ext cx="7640980" cy="74372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89809"/>
            <a:ext cx="7920552" cy="7277024"/>
          </a:xfrm>
        </p:spPr>
        <p:txBody>
          <a:bodyPr spcFirstLastPara="1" vert="horz" wrap="square" lIns="137160" tIns="68580" rIns="137160" bIns="68580" rtlCol="0" anchor="t" anchorCtr="0">
            <a:normAutofit/>
          </a:bodyPr>
          <a:lstStyle/>
          <a:p>
            <a:pPr>
              <a:spcBef>
                <a:spcPct val="0"/>
              </a:spcBef>
            </a:pPr>
            <a:r>
              <a:rPr lang="en-US" dirty="0"/>
              <a:t>Equipment Evaluation</a:t>
            </a:r>
          </a:p>
        </p:txBody>
      </p:sp>
      <p:sp>
        <p:nvSpPr>
          <p:cNvPr id="4" name="Slide Number Placeholder 3"/>
          <p:cNvSpPr>
            <a:spLocks noGrp="1"/>
          </p:cNvSpPr>
          <p:nvPr>
            <p:ph type="sldNum" idx="12"/>
          </p:nvPr>
        </p:nvSpPr>
        <p:spPr>
          <a:xfrm>
            <a:off x="282822" y="1835512"/>
            <a:ext cx="895329" cy="547688"/>
          </a:xfrm>
        </p:spPr>
        <p:txBody>
          <a:bodyPr spcFirstLastPara="1" vert="horz" wrap="square" lIns="137160" tIns="68580" rIns="137160" bIns="68580" rtlCol="0" anchor="ctr" anchorCtr="0">
            <a:normAutofit/>
          </a:bodyPr>
          <a:lstStyle/>
          <a:p>
            <a:pPr>
              <a:lnSpc>
                <a:spcPct val="90000"/>
              </a:lnSpc>
              <a:spcAft>
                <a:spcPts val="900"/>
              </a:spcAft>
            </a:pPr>
            <a:fld id="{00000000-1234-1234-1234-123412341234}" type="slidenum">
              <a:rPr lang="en-US" sz="2100" kern="1200">
                <a:solidFill>
                  <a:srgbClr val="FFFFFF"/>
                </a:solidFill>
                <a:latin typeface="+mn-lt"/>
                <a:ea typeface="+mn-ea"/>
                <a:cs typeface="+mn-cs"/>
              </a:rPr>
              <a:pPr>
                <a:lnSpc>
                  <a:spcPct val="90000"/>
                </a:lnSpc>
                <a:spcAft>
                  <a:spcPts val="900"/>
                </a:spcAft>
              </a:pPr>
              <a:t>30</a:t>
            </a:fld>
            <a:endParaRPr lang="en-US" sz="2100" kern="1200">
              <a:solidFill>
                <a:srgbClr val="FFFFFF"/>
              </a:solidFill>
              <a:latin typeface="+mn-lt"/>
              <a:ea typeface="+mn-ea"/>
              <a:cs typeface="+mn-cs"/>
            </a:endParaRPr>
          </a:p>
        </p:txBody>
      </p:sp>
      <p:sp>
        <p:nvSpPr>
          <p:cNvPr id="3" name="Text Placeholder 2"/>
          <p:cNvSpPr>
            <a:spLocks noGrp="1"/>
          </p:cNvSpPr>
          <p:nvPr>
            <p:ph type="body" idx="1"/>
          </p:nvPr>
        </p:nvSpPr>
        <p:spPr>
          <a:xfrm>
            <a:off x="6982691" y="443346"/>
            <a:ext cx="10778835" cy="9843654"/>
          </a:xfrm>
        </p:spPr>
        <p:txBody>
          <a:bodyPr spcFirstLastPara="1" vert="horz" wrap="square" lIns="137160" tIns="68580" rIns="137160" bIns="68580" rtlCol="0" anchor="t" anchorCtr="0">
            <a:normAutofit fontScale="92500" lnSpcReduction="10000"/>
          </a:bodyPr>
          <a:lstStyle/>
          <a:p>
            <a:pPr>
              <a:spcBef>
                <a:spcPts val="1500"/>
              </a:spcBef>
              <a:buFont typeface="Wingdings 3" charset="2"/>
              <a:buChar char=""/>
            </a:pPr>
            <a:r>
              <a:rPr lang="en-US" sz="4400" dirty="0">
                <a:latin typeface="Aptos" panose="020B0004020202020204" pitchFamily="34" charset="0"/>
              </a:rPr>
              <a:t>An informal report that provides objective data about how equipment has, or has not, functioned.</a:t>
            </a:r>
          </a:p>
          <a:p>
            <a:pPr>
              <a:spcBef>
                <a:spcPts val="1500"/>
              </a:spcBef>
              <a:buFont typeface="Wingdings 3" charset="2"/>
              <a:buChar char=""/>
            </a:pPr>
            <a:r>
              <a:rPr lang="en-US" sz="4400" dirty="0">
                <a:latin typeface="Aptos" panose="020B0004020202020204" pitchFamily="34" charset="0"/>
              </a:rPr>
              <a:t>The report may cover topics such as machinery, tools, vehicles, office supplies, computer hardware, and computer software.</a:t>
            </a:r>
          </a:p>
          <a:p>
            <a:pPr>
              <a:spcBef>
                <a:spcPts val="1500"/>
              </a:spcBef>
              <a:buFont typeface="Wingdings 3" charset="2"/>
              <a:buChar char=""/>
            </a:pPr>
            <a:r>
              <a:rPr lang="en-US" sz="4400" dirty="0">
                <a:latin typeface="Aptos" panose="020B0004020202020204" pitchFamily="34" charset="0"/>
              </a:rPr>
              <a:t> Like a problem analysis, an equipment evaluation may focus only on problems; or like a recommendation report, it may go on to suggest a change in equipment. Whatever its focus, an equipment evaluation must provide a well-documented review of the exact manner in which equipment performed. </a:t>
            </a:r>
          </a:p>
          <a:p>
            <a:pPr>
              <a:spcBef>
                <a:spcPts val="1500"/>
              </a:spcBef>
              <a:buFont typeface="Wingdings 3" charset="2"/>
              <a:buChar char=""/>
            </a:pPr>
            <a:endParaRPr lang="en-US" dirty="0"/>
          </a:p>
        </p:txBody>
      </p:sp>
    </p:spTree>
    <p:extLst>
      <p:ext uri="{BB962C8B-B14F-4D97-AF65-F5344CB8AC3E}">
        <p14:creationId xmlns:p14="http://schemas.microsoft.com/office/powerpoint/2010/main" val="288962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940650" y="2058900"/>
            <a:ext cx="14741400" cy="1714800"/>
          </a:xfrm>
        </p:spPr>
        <p:txBody>
          <a:bodyPr>
            <a:normAutofit/>
          </a:bodyPr>
          <a:lstStyle/>
          <a:p>
            <a:pPr algn="l"/>
            <a:r>
              <a:rPr lang="en-US" sz="6600" b="1" dirty="0">
                <a:solidFill>
                  <a:schemeClr val="accent1">
                    <a:lumMod val="50000"/>
                  </a:schemeClr>
                </a:solidFill>
              </a:rPr>
              <a:t>Equipment Evaluation</a:t>
            </a:r>
          </a:p>
        </p:txBody>
      </p:sp>
      <p:sp>
        <p:nvSpPr>
          <p:cNvPr id="3" name="Slide Number Placeholder 2"/>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31</a:t>
            </a:fld>
            <a:endParaRPr lang="en"/>
          </a:p>
        </p:txBody>
      </p:sp>
      <p:pic>
        <p:nvPicPr>
          <p:cNvPr id="4" name="Picture 3"/>
          <p:cNvPicPr>
            <a:picLocks noChangeAspect="1"/>
          </p:cNvPicPr>
          <p:nvPr/>
        </p:nvPicPr>
        <p:blipFill>
          <a:blip r:embed="rId3">
            <a:grayscl/>
            <a:lum bright="-20000" contrast="40000"/>
          </a:blip>
          <a:stretch>
            <a:fillRect/>
          </a:stretch>
        </p:blipFill>
        <p:spPr>
          <a:xfrm>
            <a:off x="3263321" y="-259542"/>
            <a:ext cx="12037304" cy="11199684"/>
          </a:xfrm>
          <a:prstGeom prst="rect">
            <a:avLst/>
          </a:prstGeom>
        </p:spPr>
      </p:pic>
    </p:spTree>
    <p:extLst>
      <p:ext uri="{BB962C8B-B14F-4D97-AF65-F5344CB8AC3E}">
        <p14:creationId xmlns:p14="http://schemas.microsoft.com/office/powerpoint/2010/main" val="2498302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C3C17B8F-0D75-D083-E4B4-324505DC19F8}"/>
              </a:ext>
            </a:extLst>
          </p:cNvPr>
          <p:cNvPicPr>
            <a:picLocks noChangeAspect="1"/>
          </p:cNvPicPr>
          <p:nvPr/>
        </p:nvPicPr>
        <p:blipFill>
          <a:blip r:embed="rId2">
            <a:duotone>
              <a:schemeClr val="bg2">
                <a:shade val="45000"/>
                <a:satMod val="135000"/>
              </a:schemeClr>
              <a:prstClr val="white"/>
            </a:duotone>
            <a:alphaModFix amt="40000"/>
          </a:blip>
          <a:srcRect t="1220" b="14510"/>
          <a:stretch/>
        </p:blipFill>
        <p:spPr>
          <a:xfrm>
            <a:off x="30" y="15"/>
            <a:ext cx="18287970" cy="10286985"/>
          </a:xfrm>
          <a:prstGeom prst="rect">
            <a:avLst/>
          </a:prstGeom>
        </p:spPr>
      </p:pic>
      <p:sp>
        <p:nvSpPr>
          <p:cNvPr id="2" name="Title 1"/>
          <p:cNvSpPr>
            <a:spLocks noGrp="1"/>
          </p:cNvSpPr>
          <p:nvPr>
            <p:ph type="title"/>
          </p:nvPr>
        </p:nvSpPr>
        <p:spPr>
          <a:xfrm>
            <a:off x="3057589" y="-7826"/>
            <a:ext cx="13367531" cy="1921335"/>
          </a:xfrm>
        </p:spPr>
        <p:txBody>
          <a:bodyPr spcFirstLastPara="1" vert="horz" wrap="square" lIns="137160" tIns="68580" rIns="137160" bIns="68580" rtlCol="0" anchor="t" anchorCtr="0">
            <a:normAutofit/>
          </a:bodyPr>
          <a:lstStyle/>
          <a:p>
            <a:pPr>
              <a:spcBef>
                <a:spcPct val="0"/>
              </a:spcBef>
            </a:pPr>
            <a:r>
              <a:rPr lang="en-US" dirty="0"/>
              <a:t>Case Study</a:t>
            </a:r>
          </a:p>
        </p:txBody>
      </p:sp>
      <p:sp>
        <p:nvSpPr>
          <p:cNvPr id="4" name="Slide Number Placeholder 3"/>
          <p:cNvSpPr>
            <a:spLocks noGrp="1"/>
          </p:cNvSpPr>
          <p:nvPr>
            <p:ph type="sldNum" idx="12"/>
          </p:nvPr>
        </p:nvSpPr>
        <p:spPr>
          <a:xfrm>
            <a:off x="797719" y="1181674"/>
            <a:ext cx="1169651" cy="547688"/>
          </a:xfrm>
        </p:spPr>
        <p:txBody>
          <a:bodyPr spcFirstLastPara="1" vert="horz" wrap="square" lIns="137160" tIns="68580" rIns="137160" bIns="68580" rtlCol="0" anchor="ctr" anchorCtr="0">
            <a:normAutofit/>
          </a:bodyPr>
          <a:lstStyle/>
          <a:p>
            <a:pPr defTabSz="1371600">
              <a:lnSpc>
                <a:spcPct val="90000"/>
              </a:lnSpc>
              <a:spcAft>
                <a:spcPts val="900"/>
              </a:spcAft>
            </a:pPr>
            <a:fld id="{00000000-1234-1234-1234-123412341234}" type="slidenum">
              <a:rPr lang="en-US" sz="2100"/>
              <a:pPr defTabSz="1371600">
                <a:lnSpc>
                  <a:spcPct val="90000"/>
                </a:lnSpc>
                <a:spcAft>
                  <a:spcPts val="900"/>
                </a:spcAft>
              </a:pPr>
              <a:t>32</a:t>
            </a:fld>
            <a:endParaRPr lang="en-US" sz="2100"/>
          </a:p>
        </p:txBody>
      </p:sp>
      <p:sp>
        <p:nvSpPr>
          <p:cNvPr id="3" name="Text Placeholder 2"/>
          <p:cNvSpPr>
            <a:spLocks noGrp="1"/>
          </p:cNvSpPr>
          <p:nvPr>
            <p:ph type="body" idx="1"/>
          </p:nvPr>
        </p:nvSpPr>
        <p:spPr>
          <a:xfrm>
            <a:off x="797719" y="1729362"/>
            <a:ext cx="17490251" cy="8565479"/>
          </a:xfrm>
        </p:spPr>
        <p:txBody>
          <a:bodyPr spcFirstLastPara="1" vert="horz" wrap="square" lIns="137160" tIns="68580" rIns="137160" bIns="68580" rtlCol="0" anchor="t" anchorCtr="0">
            <a:normAutofit/>
          </a:bodyPr>
          <a:lstStyle/>
          <a:p>
            <a:pPr>
              <a:spcBef>
                <a:spcPts val="1500"/>
              </a:spcBef>
              <a:buFont typeface="Wingdings 3" charset="2"/>
              <a:buChar char=""/>
            </a:pPr>
            <a:r>
              <a:rPr lang="en-US" sz="4400" dirty="0"/>
              <a:t>Like other firms, M-Global relies on word processing for almost all internal and external documents. It is an evaluation of a new word-processing package used on a trial basis. Melanie Frank, office manager in San Francisco, conducted the trial in her office and wrote the report to the branch manager, Hank Worley. Note that she analyzes each of the software’s five main features and then ends with a recommendation, much as in a recommendation report.</a:t>
            </a:r>
          </a:p>
        </p:txBody>
      </p:sp>
    </p:spTree>
    <p:extLst>
      <p:ext uri="{BB962C8B-B14F-4D97-AF65-F5344CB8AC3E}">
        <p14:creationId xmlns:p14="http://schemas.microsoft.com/office/powerpoint/2010/main" val="2587792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33</a:t>
            </a:fld>
            <a:endParaRPr lang="en"/>
          </a:p>
        </p:txBody>
      </p:sp>
      <p:pic>
        <p:nvPicPr>
          <p:cNvPr id="3" name="Picture 2"/>
          <p:cNvPicPr>
            <a:picLocks noChangeAspect="1"/>
          </p:cNvPicPr>
          <p:nvPr/>
        </p:nvPicPr>
        <p:blipFill>
          <a:blip r:embed="rId2">
            <a:grayscl/>
            <a:lum bright="-20000" contrast="40000"/>
          </a:blip>
          <a:stretch>
            <a:fillRect/>
          </a:stretch>
        </p:blipFill>
        <p:spPr>
          <a:xfrm>
            <a:off x="256079" y="-269112"/>
            <a:ext cx="16774440" cy="10556112"/>
          </a:xfrm>
          <a:prstGeom prst="rect">
            <a:avLst/>
          </a:prstGeom>
        </p:spPr>
      </p:pic>
    </p:spTree>
    <p:extLst>
      <p:ext uri="{BB962C8B-B14F-4D97-AF65-F5344CB8AC3E}">
        <p14:creationId xmlns:p14="http://schemas.microsoft.com/office/powerpoint/2010/main" val="352823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34</a:t>
            </a:fld>
            <a:endParaRPr lang="en"/>
          </a:p>
        </p:txBody>
      </p:sp>
      <p:pic>
        <p:nvPicPr>
          <p:cNvPr id="3" name="Picture 2"/>
          <p:cNvPicPr>
            <a:picLocks noChangeAspect="1"/>
          </p:cNvPicPr>
          <p:nvPr/>
        </p:nvPicPr>
        <p:blipFill>
          <a:blip r:embed="rId2">
            <a:lum bright="-20000" contrast="40000"/>
          </a:blip>
          <a:stretch>
            <a:fillRect/>
          </a:stretch>
        </p:blipFill>
        <p:spPr>
          <a:xfrm>
            <a:off x="-22045" y="1088021"/>
            <a:ext cx="18310046" cy="7500395"/>
          </a:xfrm>
          <a:prstGeom prst="rect">
            <a:avLst/>
          </a:prstGeom>
        </p:spPr>
      </p:pic>
    </p:spTree>
    <p:extLst>
      <p:ext uri="{BB962C8B-B14F-4D97-AF65-F5344CB8AC3E}">
        <p14:creationId xmlns:p14="http://schemas.microsoft.com/office/powerpoint/2010/main" val="312772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35</a:t>
            </a:fld>
            <a:endParaRPr lang="en"/>
          </a:p>
        </p:txBody>
      </p:sp>
      <p:pic>
        <p:nvPicPr>
          <p:cNvPr id="3" name="Picture 2"/>
          <p:cNvPicPr>
            <a:picLocks noChangeAspect="1"/>
          </p:cNvPicPr>
          <p:nvPr/>
        </p:nvPicPr>
        <p:blipFill>
          <a:blip r:embed="rId2">
            <a:lum bright="-20000" contrast="40000"/>
          </a:blip>
          <a:stretch>
            <a:fillRect/>
          </a:stretch>
        </p:blipFill>
        <p:spPr>
          <a:xfrm>
            <a:off x="834437" y="2"/>
            <a:ext cx="16018302" cy="10371102"/>
          </a:xfrm>
          <a:prstGeom prst="rect">
            <a:avLst/>
          </a:prstGeom>
        </p:spPr>
      </p:pic>
    </p:spTree>
    <p:extLst>
      <p:ext uri="{BB962C8B-B14F-4D97-AF65-F5344CB8AC3E}">
        <p14:creationId xmlns:p14="http://schemas.microsoft.com/office/powerpoint/2010/main" val="2245297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Studies</a:t>
            </a:r>
          </a:p>
        </p:txBody>
      </p:sp>
      <p:sp>
        <p:nvSpPr>
          <p:cNvPr id="3" name="Text Placeholder 2"/>
          <p:cNvSpPr>
            <a:spLocks noGrp="1"/>
          </p:cNvSpPr>
          <p:nvPr>
            <p:ph type="body" idx="1"/>
          </p:nvPr>
        </p:nvSpPr>
        <p:spPr>
          <a:xfrm>
            <a:off x="2" y="2160314"/>
            <a:ext cx="18102806" cy="7339391"/>
          </a:xfrm>
        </p:spPr>
        <p:txBody>
          <a:bodyPr>
            <a:normAutofit/>
          </a:bodyPr>
          <a:lstStyle/>
          <a:p>
            <a:r>
              <a:rPr lang="en-US" sz="4001" dirty="0"/>
              <a:t>A document written to show the  practicality  of a proposed policy, product, service, or other change within an organization. Often prompted by ideas suggested in a  proposal , a feasibility study examines details such as costs, alternatives, and likely effects. </a:t>
            </a:r>
          </a:p>
          <a:p>
            <a:endParaRPr lang="en-US" sz="4001" dirty="0"/>
          </a:p>
          <a:p>
            <a:r>
              <a:rPr lang="en-US" sz="4001" dirty="0"/>
              <a:t>Although they must reflect the objectivity of a report, most feasibility studies also try to convince readers either:</a:t>
            </a:r>
          </a:p>
          <a:p>
            <a:pPr marL="152397" indent="0">
              <a:buNone/>
            </a:pPr>
            <a:endParaRPr lang="en-US" sz="4001" dirty="0"/>
          </a:p>
          <a:p>
            <a:pPr lvl="1"/>
            <a:r>
              <a:rPr lang="en-US" sz="4001" dirty="0"/>
              <a:t>(1) to adopt or reject the one idea discussed or </a:t>
            </a:r>
          </a:p>
          <a:p>
            <a:pPr lvl="1"/>
            <a:r>
              <a:rPr lang="en-US" sz="4001" dirty="0"/>
              <a:t>(2) to adopt one of several alternatives presented in the study.</a:t>
            </a:r>
          </a:p>
        </p:txBody>
      </p:sp>
      <p:sp>
        <p:nvSpPr>
          <p:cNvPr id="4" name="Slide Number Placeholder 3"/>
          <p:cNvSpPr>
            <a:spLocks noGrp="1"/>
          </p:cNvSpPr>
          <p:nvPr>
            <p:ph type="sldNum" idx="12"/>
          </p:nvPr>
        </p:nvSpPr>
        <p:spPr/>
        <p:txBody>
          <a:bodyPr/>
          <a:lstStyle/>
          <a:p>
            <a:fld id="{00000000-1234-1234-1234-123412341234}" type="slidenum">
              <a:rPr lang="en" smtClean="0"/>
              <a:pPr/>
              <a:t>36</a:t>
            </a:fld>
            <a:endParaRPr lang="en"/>
          </a:p>
        </p:txBody>
      </p:sp>
    </p:spTree>
    <p:extLst>
      <p:ext uri="{BB962C8B-B14F-4D97-AF65-F5344CB8AC3E}">
        <p14:creationId xmlns:p14="http://schemas.microsoft.com/office/powerpoint/2010/main" val="2210840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Slide Number Placeholder 2"/>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7915CBA-C085-4CD0-9C91-CCB3CDE009FF}" type="slidenum">
              <a:rPr lang="en-US" smtClean="0"/>
              <a:pPr/>
              <a:t>37</a:t>
            </a:fld>
            <a:endParaRPr lang="en"/>
          </a:p>
        </p:txBody>
      </p:sp>
      <p:pic>
        <p:nvPicPr>
          <p:cNvPr id="4" name="Picture 3"/>
          <p:cNvPicPr>
            <a:picLocks noChangeAspect="1"/>
          </p:cNvPicPr>
          <p:nvPr/>
        </p:nvPicPr>
        <p:blipFill>
          <a:blip r:embed="rId2"/>
          <a:stretch>
            <a:fillRect/>
          </a:stretch>
        </p:blipFill>
        <p:spPr>
          <a:xfrm>
            <a:off x="3834300" y="-674899"/>
            <a:ext cx="12167700" cy="11760854"/>
          </a:xfrm>
          <a:prstGeom prst="rect">
            <a:avLst/>
          </a:prstGeom>
        </p:spPr>
      </p:pic>
    </p:spTree>
    <p:extLst>
      <p:ext uri="{BB962C8B-B14F-4D97-AF65-F5344CB8AC3E}">
        <p14:creationId xmlns:p14="http://schemas.microsoft.com/office/powerpoint/2010/main" val="186003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5290" y="195077"/>
            <a:ext cx="10267638" cy="1921335"/>
          </a:xfrm>
        </p:spPr>
        <p:txBody>
          <a:bodyPr spcFirstLastPara="1" vert="horz" wrap="square" lIns="137160" tIns="68580" rIns="137160" bIns="68580" rtlCol="0" anchor="t" anchorCtr="0">
            <a:normAutofit/>
          </a:bodyPr>
          <a:lstStyle/>
          <a:p>
            <a:pPr>
              <a:spcBef>
                <a:spcPct val="0"/>
              </a:spcBef>
            </a:pPr>
            <a:r>
              <a:rPr lang="en-US" dirty="0"/>
              <a:t>Feasibility Studies</a:t>
            </a:r>
          </a:p>
        </p:txBody>
      </p:sp>
      <p:sp>
        <p:nvSpPr>
          <p:cNvPr id="4" name="Slide Number Placeholder 3"/>
          <p:cNvSpPr>
            <a:spLocks noGrp="1"/>
          </p:cNvSpPr>
          <p:nvPr>
            <p:ph type="sldNum" idx="12"/>
          </p:nvPr>
        </p:nvSpPr>
        <p:spPr>
          <a:xfrm>
            <a:off x="387928" y="1568724"/>
            <a:ext cx="1169651" cy="547688"/>
          </a:xfrm>
        </p:spPr>
        <p:txBody>
          <a:bodyPr spcFirstLastPara="1" vert="horz" wrap="square" lIns="137160" tIns="68580" rIns="137160" bIns="68580" rtlCol="0" anchor="ctr" anchorCtr="0">
            <a:normAutofit/>
          </a:bodyPr>
          <a:lstStyle/>
          <a:p>
            <a:pPr defTabSz="1371600">
              <a:lnSpc>
                <a:spcPct val="90000"/>
              </a:lnSpc>
              <a:spcAft>
                <a:spcPts val="900"/>
              </a:spcAft>
            </a:pPr>
            <a:fld id="{00000000-1234-1234-1234-123412341234}" type="slidenum">
              <a:rPr lang="en-US" sz="2100"/>
              <a:pPr defTabSz="1371600">
                <a:lnSpc>
                  <a:spcPct val="90000"/>
                </a:lnSpc>
                <a:spcAft>
                  <a:spcPts val="900"/>
                </a:spcAft>
              </a:pPr>
              <a:t>38</a:t>
            </a:fld>
            <a:endParaRPr lang="en-US" sz="2100" dirty="0"/>
          </a:p>
        </p:txBody>
      </p:sp>
      <p:sp>
        <p:nvSpPr>
          <p:cNvPr id="3" name="Text Placeholder 2"/>
          <p:cNvSpPr>
            <a:spLocks noGrp="1"/>
          </p:cNvSpPr>
          <p:nvPr>
            <p:ph type="body" idx="1"/>
          </p:nvPr>
        </p:nvSpPr>
        <p:spPr>
          <a:xfrm>
            <a:off x="387928" y="2116412"/>
            <a:ext cx="17595272" cy="8170587"/>
          </a:xfrm>
        </p:spPr>
        <p:txBody>
          <a:bodyPr spcFirstLastPara="1" vert="horz" wrap="square" lIns="137160" tIns="68580" rIns="137160" bIns="68580" rtlCol="0" anchor="t" anchorCtr="0">
            <a:noAutofit/>
          </a:bodyPr>
          <a:lstStyle/>
          <a:p>
            <a:pPr>
              <a:lnSpc>
                <a:spcPct val="90000"/>
              </a:lnSpc>
              <a:spcBef>
                <a:spcPts val="1500"/>
              </a:spcBef>
              <a:buFont typeface="Wingdings 3" charset="2"/>
              <a:buChar char=""/>
            </a:pPr>
            <a:r>
              <a:rPr lang="en-US" sz="3600" dirty="0">
                <a:latin typeface="Aptos" panose="020B0004020202020204" pitchFamily="34" charset="0"/>
              </a:rPr>
              <a:t>Feasibility studies guide readers toward a particular action. </a:t>
            </a:r>
          </a:p>
          <a:p>
            <a:pPr>
              <a:lnSpc>
                <a:spcPct val="90000"/>
              </a:lnSpc>
              <a:spcBef>
                <a:spcPts val="1500"/>
              </a:spcBef>
              <a:buFont typeface="Wingdings 3" charset="2"/>
              <a:buChar char=""/>
            </a:pPr>
            <a:r>
              <a:rPr lang="en-US" sz="3600" dirty="0">
                <a:latin typeface="Aptos" panose="020B0004020202020204" pitchFamily="34" charset="0"/>
              </a:rPr>
              <a:t>It can be either in-house or external. </a:t>
            </a:r>
          </a:p>
          <a:p>
            <a:pPr>
              <a:lnSpc>
                <a:spcPct val="90000"/>
              </a:lnSpc>
              <a:spcBef>
                <a:spcPts val="1500"/>
              </a:spcBef>
              <a:buFont typeface="Wingdings 3" charset="2"/>
              <a:buChar char=""/>
            </a:pPr>
            <a:r>
              <a:rPr lang="en-US" sz="3600" dirty="0">
                <a:latin typeface="Aptos" panose="020B0004020202020204" pitchFamily="34" charset="0"/>
              </a:rPr>
              <a:t>Feasibility studies are usually solicited by the reader who needs to make a decision. Therefore, they do not advocate strongly for a single solution. Instead, they compare alternatives in such a way that a reader can make an informed decision about a course of action.</a:t>
            </a:r>
          </a:p>
          <a:p>
            <a:pPr>
              <a:lnSpc>
                <a:spcPct val="90000"/>
              </a:lnSpc>
              <a:spcBef>
                <a:spcPts val="1500"/>
              </a:spcBef>
              <a:buFont typeface="Wingdings 3" charset="2"/>
              <a:buChar char=""/>
            </a:pPr>
            <a:r>
              <a:rPr lang="en-US" sz="3600" dirty="0">
                <a:latin typeface="Aptos" panose="020B0004020202020204" pitchFamily="34" charset="0"/>
              </a:rPr>
              <a:t>Feasibility studies are often part of a larger process. They may be preceded by a problem analysis and a recommendation report or proposal. </a:t>
            </a:r>
          </a:p>
          <a:p>
            <a:pPr>
              <a:lnSpc>
                <a:spcPct val="90000"/>
              </a:lnSpc>
              <a:spcBef>
                <a:spcPts val="1500"/>
              </a:spcBef>
              <a:buFont typeface="Wingdings 3" charset="2"/>
              <a:buChar char=""/>
            </a:pPr>
            <a:r>
              <a:rPr lang="en-US" sz="3600" dirty="0">
                <a:latin typeface="Aptos" panose="020B0004020202020204" pitchFamily="34" charset="0"/>
              </a:rPr>
              <a:t>Once a problem has been identified and analyzed and a response has been suggested, a feasibility study may be conducted to determine if the proposed action is appropriate for the particular situation in the organization. If the proposed action is feasible and desirable, the feasibility study may be followed by a plan of action, including the development of guidelines and training materials</a:t>
            </a:r>
          </a:p>
        </p:txBody>
      </p:sp>
    </p:spTree>
    <p:extLst>
      <p:ext uri="{BB962C8B-B14F-4D97-AF65-F5344CB8AC3E}">
        <p14:creationId xmlns:p14="http://schemas.microsoft.com/office/powerpoint/2010/main" val="732503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normAutofit lnSpcReduction="10000"/>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900"/>
              </a:spcAft>
            </a:pPr>
            <a:fld id="{37915CBA-C085-4CD0-9C91-CCB3CDE009FF}" type="slidenum">
              <a:rPr lang="en-US" smtClean="0"/>
              <a:pPr>
                <a:lnSpc>
                  <a:spcPct val="90000"/>
                </a:lnSpc>
                <a:spcAft>
                  <a:spcPts val="900"/>
                </a:spcAft>
              </a:pPr>
              <a:t>39</a:t>
            </a:fld>
            <a:endParaRPr lang="en" sz="2850"/>
          </a:p>
        </p:txBody>
      </p:sp>
      <p:pic>
        <p:nvPicPr>
          <p:cNvPr id="3" name="Picture 2"/>
          <p:cNvPicPr>
            <a:picLocks noChangeAspect="1"/>
          </p:cNvPicPr>
          <p:nvPr/>
        </p:nvPicPr>
        <p:blipFill>
          <a:blip r:embed="rId2"/>
          <a:stretch>
            <a:fillRect/>
          </a:stretch>
        </p:blipFill>
        <p:spPr>
          <a:xfrm>
            <a:off x="531812" y="0"/>
            <a:ext cx="19482477" cy="10286999"/>
          </a:xfrm>
          <a:prstGeom prst="rect">
            <a:avLst/>
          </a:prstGeom>
        </p:spPr>
      </p:pic>
    </p:spTree>
    <p:extLst>
      <p:ext uri="{BB962C8B-B14F-4D97-AF65-F5344CB8AC3E}">
        <p14:creationId xmlns:p14="http://schemas.microsoft.com/office/powerpoint/2010/main" val="3459417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9" name="Google Shape;119;p13"/>
          <p:cNvSpPr txBox="1">
            <a:spLocks noGrp="1"/>
          </p:cNvSpPr>
          <p:nvPr>
            <p:ph type="sldNum" sz="quarter" idx="12"/>
          </p:nvPr>
        </p:nvSpPr>
        <p:spPr>
          <a:xfrm>
            <a:off x="6442998" y="4531022"/>
            <a:ext cx="512504" cy="273844"/>
          </a:xfrm>
          <a:prstGeom prst="rect">
            <a:avLst/>
          </a:prstGeom>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4</a:t>
            </a:fld>
            <a:endParaRPr/>
          </a:p>
        </p:txBody>
      </p:sp>
      <p:sp>
        <p:nvSpPr>
          <p:cNvPr id="110" name="Google Shape;110;p13"/>
          <p:cNvSpPr txBox="1">
            <a:spLocks noGrp="1"/>
          </p:cNvSpPr>
          <p:nvPr>
            <p:ph type="ctrTitle" idx="4294967295"/>
          </p:nvPr>
        </p:nvSpPr>
        <p:spPr>
          <a:xfrm>
            <a:off x="7581900" y="2708276"/>
            <a:ext cx="10706100" cy="2320924"/>
          </a:xfrm>
          <a:prstGeom prst="rect">
            <a:avLst/>
          </a:prstGeom>
        </p:spPr>
        <p:txBody>
          <a:bodyPr spcFirstLastPara="1" wrap="square" lIns="182850" tIns="182850" rIns="182850" bIns="182850" anchor="t" anchorCtr="0">
            <a:noAutofit/>
          </a:bodyPr>
          <a:lstStyle/>
          <a:p>
            <a:r>
              <a:rPr lang="en" sz="12000" dirty="0">
                <a:solidFill>
                  <a:srgbClr val="ABE33F"/>
                </a:solidFill>
              </a:rPr>
              <a:t>Hello!</a:t>
            </a:r>
            <a:endParaRPr sz="12000" dirty="0">
              <a:solidFill>
                <a:srgbClr val="ABE33F"/>
              </a:solidFill>
            </a:endParaRPr>
          </a:p>
        </p:txBody>
      </p:sp>
      <p:pic>
        <p:nvPicPr>
          <p:cNvPr id="2" name="Picture 1"/>
          <p:cNvPicPr>
            <a:picLocks noChangeAspect="1"/>
          </p:cNvPicPr>
          <p:nvPr/>
        </p:nvPicPr>
        <p:blipFill>
          <a:blip r:embed="rId3">
            <a:lum bright="-20000" contrast="40000"/>
          </a:blip>
          <a:stretch>
            <a:fillRect/>
          </a:stretch>
        </p:blipFill>
        <p:spPr>
          <a:xfrm>
            <a:off x="602945" y="-43185"/>
            <a:ext cx="9912966" cy="10330186"/>
          </a:xfrm>
          <a:prstGeom prst="rect">
            <a:avLst/>
          </a:prstGeom>
        </p:spPr>
      </p:pic>
      <p:pic>
        <p:nvPicPr>
          <p:cNvPr id="3" name="Picture 2"/>
          <p:cNvPicPr>
            <a:picLocks noChangeAspect="1"/>
          </p:cNvPicPr>
          <p:nvPr/>
        </p:nvPicPr>
        <p:blipFill>
          <a:blip r:embed="rId4">
            <a:lum bright="-20000" contrast="40000"/>
          </a:blip>
          <a:stretch>
            <a:fillRect/>
          </a:stretch>
        </p:blipFill>
        <p:spPr>
          <a:xfrm>
            <a:off x="10515911" y="-167240"/>
            <a:ext cx="8979322" cy="10454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a:xfrm>
            <a:off x="531812" y="787782"/>
            <a:ext cx="779767" cy="365125"/>
          </a:xfrm>
          <a:prstGeom prst="rect">
            <a:avLst/>
          </a:prstGeom>
        </p:spPr>
        <p:txBody>
          <a:bodyPr vert="horz" lIns="91440" tIns="45720" rIns="91440" bIns="45720" rtlCol="0" anchor="ctr">
            <a:normAutofit lnSpcReduction="10000"/>
          </a:bodyP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spcAft>
                <a:spcPts val="900"/>
              </a:spcAft>
            </a:pPr>
            <a:fld id="{37915CBA-C085-4CD0-9C91-CCB3CDE009FF}" type="slidenum">
              <a:rPr lang="en-US" smtClean="0"/>
              <a:pPr>
                <a:lnSpc>
                  <a:spcPct val="90000"/>
                </a:lnSpc>
                <a:spcAft>
                  <a:spcPts val="900"/>
                </a:spcAft>
              </a:pPr>
              <a:t>40</a:t>
            </a:fld>
            <a:endParaRPr lang="en" sz="2850"/>
          </a:p>
        </p:txBody>
      </p:sp>
      <p:pic>
        <p:nvPicPr>
          <p:cNvPr id="3" name="Picture 2"/>
          <p:cNvPicPr>
            <a:picLocks noChangeAspect="1"/>
          </p:cNvPicPr>
          <p:nvPr/>
        </p:nvPicPr>
        <p:blipFill>
          <a:blip r:embed="rId2"/>
          <a:stretch>
            <a:fillRect/>
          </a:stretch>
        </p:blipFill>
        <p:spPr>
          <a:xfrm>
            <a:off x="0" y="10183"/>
            <a:ext cx="18599844" cy="10276817"/>
          </a:xfrm>
          <a:prstGeom prst="rect">
            <a:avLst/>
          </a:prstGeom>
        </p:spPr>
      </p:pic>
    </p:spTree>
    <p:extLst>
      <p:ext uri="{BB962C8B-B14F-4D97-AF65-F5344CB8AC3E}">
        <p14:creationId xmlns:p14="http://schemas.microsoft.com/office/powerpoint/2010/main" val="313869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Google Shape;885;p27"/>
          <p:cNvGrpSpPr/>
          <p:nvPr/>
        </p:nvGrpSpPr>
        <p:grpSpPr>
          <a:xfrm rot="10800000">
            <a:off x="14260750" y="-1184480"/>
            <a:ext cx="8054500" cy="7047688"/>
            <a:chOff x="0" y="0"/>
            <a:chExt cx="812800" cy="711200"/>
          </a:xfrm>
        </p:grpSpPr>
        <p:sp>
          <p:nvSpPr>
            <p:cNvPr id="886" name="Google Shape;886;p27"/>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887" name="Google Shape;887;p27"/>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27"/>
          <p:cNvGrpSpPr/>
          <p:nvPr/>
        </p:nvGrpSpPr>
        <p:grpSpPr>
          <a:xfrm rot="-5400000">
            <a:off x="12294797" y="1715248"/>
            <a:ext cx="4958753" cy="7579640"/>
            <a:chOff x="0" y="-47625"/>
            <a:chExt cx="1306009" cy="1996284"/>
          </a:xfrm>
        </p:grpSpPr>
        <p:sp>
          <p:nvSpPr>
            <p:cNvPr id="889" name="Google Shape;889;p27"/>
            <p:cNvSpPr/>
            <p:nvPr/>
          </p:nvSpPr>
          <p:spPr>
            <a:xfrm>
              <a:off x="0" y="0"/>
              <a:ext cx="1306009" cy="1948659"/>
            </a:xfrm>
            <a:custGeom>
              <a:avLst/>
              <a:gdLst/>
              <a:ahLst/>
              <a:cxnLst/>
              <a:rect l="l" t="t" r="r" b="b"/>
              <a:pathLst>
                <a:path w="1306009" h="1948659" extrusionOk="0">
                  <a:moveTo>
                    <a:pt x="0" y="0"/>
                  </a:moveTo>
                  <a:lnTo>
                    <a:pt x="1306009" y="0"/>
                  </a:lnTo>
                  <a:lnTo>
                    <a:pt x="1306009" y="1948659"/>
                  </a:lnTo>
                  <a:lnTo>
                    <a:pt x="0" y="1948659"/>
                  </a:lnTo>
                  <a:close/>
                </a:path>
              </a:pathLst>
            </a:custGeom>
            <a:solidFill>
              <a:srgbClr val="8C52FF"/>
            </a:solidFill>
            <a:ln>
              <a:noFill/>
            </a:ln>
          </p:spPr>
          <p:txBody>
            <a:bodyPr/>
            <a:lstStyle/>
            <a:p>
              <a:endParaRPr lang="en-US"/>
            </a:p>
          </p:txBody>
        </p:sp>
        <p:sp>
          <p:nvSpPr>
            <p:cNvPr id="890" name="Google Shape;890;p27"/>
            <p:cNvSpPr txBox="1"/>
            <p:nvPr/>
          </p:nvSpPr>
          <p:spPr>
            <a:xfrm>
              <a:off x="0" y="-47625"/>
              <a:ext cx="1306009" cy="199628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27"/>
          <p:cNvGrpSpPr/>
          <p:nvPr/>
        </p:nvGrpSpPr>
        <p:grpSpPr>
          <a:xfrm>
            <a:off x="9372398" y="2134239"/>
            <a:ext cx="6741657" cy="6741657"/>
            <a:chOff x="0" y="0"/>
            <a:chExt cx="812800" cy="812800"/>
          </a:xfrm>
        </p:grpSpPr>
        <p:sp>
          <p:nvSpPr>
            <p:cNvPr id="892" name="Google Shape;892;p2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5" name="Google Shape;895;p27"/>
          <p:cNvGrpSpPr/>
          <p:nvPr/>
        </p:nvGrpSpPr>
        <p:grpSpPr>
          <a:xfrm>
            <a:off x="-4123510" y="3655009"/>
            <a:ext cx="8054500" cy="7047688"/>
            <a:chOff x="0" y="0"/>
            <a:chExt cx="812800" cy="711200"/>
          </a:xfrm>
        </p:grpSpPr>
        <p:sp>
          <p:nvSpPr>
            <p:cNvPr id="896" name="Google Shape;896;p27"/>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897" name="Google Shape;897;p27"/>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28" name="Google Shape;928;p27"/>
          <p:cNvSpPr/>
          <p:nvPr/>
        </p:nvSpPr>
        <p:spPr>
          <a:xfrm>
            <a:off x="3292871" y="3683992"/>
            <a:ext cx="210121" cy="300173"/>
          </a:xfrm>
          <a:custGeom>
            <a:avLst/>
            <a:gdLst/>
            <a:ahLst/>
            <a:cxnLst/>
            <a:rect l="l" t="t" r="r" b="b"/>
            <a:pathLst>
              <a:path w="210121" h="300173" extrusionOk="0">
                <a:moveTo>
                  <a:pt x="0" y="0"/>
                </a:moveTo>
                <a:lnTo>
                  <a:pt x="210122" y="0"/>
                </a:lnTo>
                <a:lnTo>
                  <a:pt x="210122" y="300173"/>
                </a:lnTo>
                <a:lnTo>
                  <a:pt x="0" y="300173"/>
                </a:lnTo>
                <a:lnTo>
                  <a:pt x="0" y="0"/>
                </a:lnTo>
                <a:close/>
              </a:path>
            </a:pathLst>
          </a:custGeom>
          <a:blipFill rotWithShape="1">
            <a:blip r:embed="rId3">
              <a:alphaModFix/>
            </a:blip>
            <a:stretch>
              <a:fillRect/>
            </a:stretch>
          </a:blipFill>
          <a:ln>
            <a:noFill/>
          </a:ln>
        </p:spPr>
        <p:txBody>
          <a:bodyPr/>
          <a:lstStyle/>
          <a:p>
            <a:endParaRPr lang="en-US"/>
          </a:p>
        </p:txBody>
      </p:sp>
      <p:sp>
        <p:nvSpPr>
          <p:cNvPr id="929" name="Google Shape;929;p27"/>
          <p:cNvSpPr/>
          <p:nvPr/>
        </p:nvSpPr>
        <p:spPr>
          <a:xfrm>
            <a:off x="3266248" y="4663895"/>
            <a:ext cx="263367" cy="263367"/>
          </a:xfrm>
          <a:custGeom>
            <a:avLst/>
            <a:gdLst/>
            <a:ahLst/>
            <a:cxnLst/>
            <a:rect l="l" t="t" r="r" b="b"/>
            <a:pathLst>
              <a:path w="263367" h="263367" extrusionOk="0">
                <a:moveTo>
                  <a:pt x="0" y="0"/>
                </a:moveTo>
                <a:lnTo>
                  <a:pt x="263368" y="0"/>
                </a:lnTo>
                <a:lnTo>
                  <a:pt x="263368" y="263367"/>
                </a:lnTo>
                <a:lnTo>
                  <a:pt x="0" y="263367"/>
                </a:lnTo>
                <a:lnTo>
                  <a:pt x="0" y="0"/>
                </a:lnTo>
                <a:close/>
              </a:path>
            </a:pathLst>
          </a:custGeom>
          <a:blipFill rotWithShape="1">
            <a:blip r:embed="rId4">
              <a:alphaModFix/>
            </a:blip>
            <a:stretch>
              <a:fillRect/>
            </a:stretch>
          </a:blipFill>
          <a:ln>
            <a:noFill/>
          </a:ln>
        </p:spPr>
        <p:txBody>
          <a:bodyPr/>
          <a:lstStyle/>
          <a:p>
            <a:endParaRPr lang="en-US"/>
          </a:p>
        </p:txBody>
      </p:sp>
      <p:sp>
        <p:nvSpPr>
          <p:cNvPr id="930" name="Google Shape;930;p27"/>
          <p:cNvSpPr/>
          <p:nvPr/>
        </p:nvSpPr>
        <p:spPr>
          <a:xfrm>
            <a:off x="3274867" y="5599531"/>
            <a:ext cx="246129" cy="169214"/>
          </a:xfrm>
          <a:custGeom>
            <a:avLst/>
            <a:gdLst/>
            <a:ahLst/>
            <a:cxnLst/>
            <a:rect l="l" t="t" r="r" b="b"/>
            <a:pathLst>
              <a:path w="246129" h="169214" extrusionOk="0">
                <a:moveTo>
                  <a:pt x="0" y="0"/>
                </a:moveTo>
                <a:lnTo>
                  <a:pt x="246129" y="0"/>
                </a:lnTo>
                <a:lnTo>
                  <a:pt x="246129" y="169214"/>
                </a:lnTo>
                <a:lnTo>
                  <a:pt x="0" y="169214"/>
                </a:lnTo>
                <a:lnTo>
                  <a:pt x="0" y="0"/>
                </a:lnTo>
                <a:close/>
              </a:path>
            </a:pathLst>
          </a:custGeom>
          <a:blipFill rotWithShape="1">
            <a:blip r:embed="rId5">
              <a:alphaModFix/>
            </a:blip>
            <a:stretch>
              <a:fillRect/>
            </a:stretch>
          </a:blipFill>
          <a:ln>
            <a:noFill/>
          </a:ln>
        </p:spPr>
        <p:txBody>
          <a:bodyPr/>
          <a:lstStyle/>
          <a:p>
            <a:endParaRPr lang="en-US"/>
          </a:p>
        </p:txBody>
      </p:sp>
      <p:sp>
        <p:nvSpPr>
          <p:cNvPr id="932" name="Google Shape;932;p27"/>
          <p:cNvSpPr/>
          <p:nvPr/>
        </p:nvSpPr>
        <p:spPr>
          <a:xfrm>
            <a:off x="3243557" y="6432320"/>
            <a:ext cx="308750" cy="277875"/>
          </a:xfrm>
          <a:custGeom>
            <a:avLst/>
            <a:gdLst/>
            <a:ahLst/>
            <a:cxnLst/>
            <a:rect l="l" t="t" r="r" b="b"/>
            <a:pathLst>
              <a:path w="308750" h="277875" extrusionOk="0">
                <a:moveTo>
                  <a:pt x="0" y="0"/>
                </a:moveTo>
                <a:lnTo>
                  <a:pt x="308750" y="0"/>
                </a:lnTo>
                <a:lnTo>
                  <a:pt x="308750" y="277875"/>
                </a:lnTo>
                <a:lnTo>
                  <a:pt x="0" y="277875"/>
                </a:lnTo>
                <a:lnTo>
                  <a:pt x="0" y="0"/>
                </a:lnTo>
                <a:close/>
              </a:path>
            </a:pathLst>
          </a:custGeom>
          <a:blipFill rotWithShape="1">
            <a:blip r:embed="rId6">
              <a:alphaModFix/>
            </a:blip>
            <a:stretch>
              <a:fillRect/>
            </a:stretch>
          </a:blipFill>
          <a:ln>
            <a:noFill/>
          </a:ln>
        </p:spPr>
        <p:txBody>
          <a:bodyPr/>
          <a:lstStyle/>
          <a:p>
            <a:endParaRPr lang="en-US"/>
          </a:p>
        </p:txBody>
      </p:sp>
      <p:sp>
        <p:nvSpPr>
          <p:cNvPr id="934" name="Google Shape;934;p27"/>
          <p:cNvSpPr txBox="1"/>
          <p:nvPr/>
        </p:nvSpPr>
        <p:spPr>
          <a:xfrm>
            <a:off x="2070290" y="1458019"/>
            <a:ext cx="7141535" cy="332398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i="0" u="none" strike="noStrike" cap="none" dirty="0">
                <a:solidFill>
                  <a:srgbClr val="5933A4"/>
                </a:solidFill>
                <a:latin typeface="Roboto Slab"/>
                <a:ea typeface="Roboto Slab"/>
                <a:cs typeface="Roboto Slab"/>
                <a:sym typeface="Roboto Slab"/>
              </a:rPr>
              <a:t>Any Questions?</a:t>
            </a:r>
            <a:endParaRPr dirty="0"/>
          </a:p>
        </p:txBody>
      </p:sp>
      <p:grpSp>
        <p:nvGrpSpPr>
          <p:cNvPr id="939" name="Google Shape;939;p27"/>
          <p:cNvGrpSpPr/>
          <p:nvPr/>
        </p:nvGrpSpPr>
        <p:grpSpPr>
          <a:xfrm rot="-5400000">
            <a:off x="17822168" y="5917437"/>
            <a:ext cx="786254" cy="4106931"/>
            <a:chOff x="0" y="-47625"/>
            <a:chExt cx="207079" cy="1081661"/>
          </a:xfrm>
        </p:grpSpPr>
        <p:sp>
          <p:nvSpPr>
            <p:cNvPr id="940" name="Google Shape;940;p27"/>
            <p:cNvSpPr/>
            <p:nvPr/>
          </p:nvSpPr>
          <p:spPr>
            <a:xfrm>
              <a:off x="0" y="0"/>
              <a:ext cx="207079" cy="1034036"/>
            </a:xfrm>
            <a:custGeom>
              <a:avLst/>
              <a:gdLst/>
              <a:ahLst/>
              <a:cxnLst/>
              <a:rect l="l" t="t" r="r" b="b"/>
              <a:pathLst>
                <a:path w="207079" h="1034036" extrusionOk="0">
                  <a:moveTo>
                    <a:pt x="0" y="0"/>
                  </a:moveTo>
                  <a:lnTo>
                    <a:pt x="207079" y="0"/>
                  </a:lnTo>
                  <a:lnTo>
                    <a:pt x="207079" y="1034036"/>
                  </a:lnTo>
                  <a:lnTo>
                    <a:pt x="0" y="1034036"/>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941" name="Google Shape;941;p27"/>
            <p:cNvSpPr txBox="1"/>
            <p:nvPr/>
          </p:nvSpPr>
          <p:spPr>
            <a:xfrm>
              <a:off x="0" y="-47625"/>
              <a:ext cx="207079" cy="108166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2" name="Google Shape;942;p27"/>
          <p:cNvGrpSpPr/>
          <p:nvPr/>
        </p:nvGrpSpPr>
        <p:grpSpPr>
          <a:xfrm rot="-5400000">
            <a:off x="-643183" y="462357"/>
            <a:ext cx="2134239" cy="1209526"/>
            <a:chOff x="0" y="-47625"/>
            <a:chExt cx="562104" cy="318558"/>
          </a:xfrm>
        </p:grpSpPr>
        <p:sp>
          <p:nvSpPr>
            <p:cNvPr id="943" name="Google Shape;943;p27"/>
            <p:cNvSpPr/>
            <p:nvPr/>
          </p:nvSpPr>
          <p:spPr>
            <a:xfrm>
              <a:off x="0" y="0"/>
              <a:ext cx="562104" cy="270933"/>
            </a:xfrm>
            <a:custGeom>
              <a:avLst/>
              <a:gdLst/>
              <a:ahLst/>
              <a:cxnLst/>
              <a:rect l="l" t="t" r="r" b="b"/>
              <a:pathLst>
                <a:path w="562104" h="270933" extrusionOk="0">
                  <a:moveTo>
                    <a:pt x="0" y="0"/>
                  </a:moveTo>
                  <a:lnTo>
                    <a:pt x="562104" y="0"/>
                  </a:lnTo>
                  <a:lnTo>
                    <a:pt x="562104" y="270933"/>
                  </a:lnTo>
                  <a:lnTo>
                    <a:pt x="0" y="270933"/>
                  </a:lnTo>
                  <a:close/>
                </a:path>
              </a:pathLst>
            </a:custGeom>
            <a:solidFill>
              <a:srgbClr val="8C52FF"/>
            </a:solidFill>
            <a:ln>
              <a:noFill/>
            </a:ln>
          </p:spPr>
          <p:txBody>
            <a:bodyPr/>
            <a:lstStyle/>
            <a:p>
              <a:endParaRPr lang="en-US"/>
            </a:p>
          </p:txBody>
        </p:sp>
        <p:sp>
          <p:nvSpPr>
            <p:cNvPr id="944" name="Google Shape;944;p27"/>
            <p:cNvSpPr txBox="1"/>
            <p:nvPr/>
          </p:nvSpPr>
          <p:spPr>
            <a:xfrm>
              <a:off x="0" y="-47625"/>
              <a:ext cx="562104"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5" name="Google Shape;945;p27"/>
          <p:cNvGrpSpPr/>
          <p:nvPr/>
        </p:nvGrpSpPr>
        <p:grpSpPr>
          <a:xfrm rot="-5400000">
            <a:off x="-215730" y="-1273973"/>
            <a:ext cx="786254" cy="4106931"/>
            <a:chOff x="0" y="-47625"/>
            <a:chExt cx="207079" cy="1081661"/>
          </a:xfrm>
        </p:grpSpPr>
        <p:sp>
          <p:nvSpPr>
            <p:cNvPr id="946" name="Google Shape;946;p27"/>
            <p:cNvSpPr/>
            <p:nvPr/>
          </p:nvSpPr>
          <p:spPr>
            <a:xfrm>
              <a:off x="0" y="0"/>
              <a:ext cx="207079" cy="1034036"/>
            </a:xfrm>
            <a:custGeom>
              <a:avLst/>
              <a:gdLst/>
              <a:ahLst/>
              <a:cxnLst/>
              <a:rect l="l" t="t" r="r" b="b"/>
              <a:pathLst>
                <a:path w="207079" h="1034036" extrusionOk="0">
                  <a:moveTo>
                    <a:pt x="0" y="0"/>
                  </a:moveTo>
                  <a:lnTo>
                    <a:pt x="207079" y="0"/>
                  </a:lnTo>
                  <a:lnTo>
                    <a:pt x="207079" y="1034036"/>
                  </a:lnTo>
                  <a:lnTo>
                    <a:pt x="0" y="1034036"/>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947" name="Google Shape;947;p27"/>
            <p:cNvSpPr txBox="1"/>
            <p:nvPr/>
          </p:nvSpPr>
          <p:spPr>
            <a:xfrm>
              <a:off x="0" y="-47625"/>
              <a:ext cx="207079" cy="108166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48" name="Google Shape;948;p27"/>
          <p:cNvPicPr preferRelativeResize="0"/>
          <p:nvPr/>
        </p:nvPicPr>
        <p:blipFill>
          <a:blip r:embed="rId7">
            <a:alphaModFix/>
          </a:blip>
          <a:stretch>
            <a:fillRect/>
          </a:stretch>
        </p:blipFill>
        <p:spPr>
          <a:xfrm>
            <a:off x="13208925" y="1123250"/>
            <a:ext cx="2405300" cy="601325"/>
          </a:xfrm>
          <a:prstGeom prst="rect">
            <a:avLst/>
          </a:prstGeom>
          <a:noFill/>
          <a:ln>
            <a:noFill/>
          </a:ln>
        </p:spPr>
      </p:pic>
      <p:pic>
        <p:nvPicPr>
          <p:cNvPr id="949" name="Google Shape;949;p27"/>
          <p:cNvPicPr preferRelativeResize="0"/>
          <p:nvPr/>
        </p:nvPicPr>
        <p:blipFill>
          <a:blip r:embed="rId8">
            <a:alphaModFix/>
          </a:blip>
          <a:stretch>
            <a:fillRect/>
          </a:stretch>
        </p:blipFill>
        <p:spPr>
          <a:xfrm>
            <a:off x="-2401505" y="9149346"/>
            <a:ext cx="8779954" cy="542650"/>
          </a:xfrm>
          <a:prstGeom prst="rect">
            <a:avLst/>
          </a:prstGeom>
          <a:noFill/>
          <a:ln>
            <a:noFill/>
          </a:ln>
        </p:spPr>
      </p:pic>
      <p:pic>
        <p:nvPicPr>
          <p:cNvPr id="2" name="Google Shape;954;p28">
            <a:extLst>
              <a:ext uri="{FF2B5EF4-FFF2-40B4-BE49-F238E27FC236}">
                <a16:creationId xmlns:a16="http://schemas.microsoft.com/office/drawing/2014/main" id="{587FE2A6-CEF1-B994-4DF3-70372B0C2F3B}"/>
              </a:ext>
            </a:extLst>
          </p:cNvPr>
          <p:cNvPicPr preferRelativeResize="0"/>
          <p:nvPr/>
        </p:nvPicPr>
        <p:blipFill>
          <a:blip r:embed="rId9">
            <a:alphaModFix/>
          </a:blip>
          <a:stretch>
            <a:fillRect/>
          </a:stretch>
        </p:blipFill>
        <p:spPr>
          <a:xfrm>
            <a:off x="10051763" y="3090515"/>
            <a:ext cx="5335704" cy="50708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5</a:t>
            </a:fld>
            <a:endParaRPr lang="en"/>
          </a:p>
        </p:txBody>
      </p:sp>
      <p:pic>
        <p:nvPicPr>
          <p:cNvPr id="4" name="Picture 3"/>
          <p:cNvPicPr>
            <a:picLocks noChangeAspect="1"/>
          </p:cNvPicPr>
          <p:nvPr/>
        </p:nvPicPr>
        <p:blipFill>
          <a:blip r:embed="rId2">
            <a:lum bright="-20000" contrast="40000"/>
          </a:blip>
          <a:stretch>
            <a:fillRect/>
          </a:stretch>
        </p:blipFill>
        <p:spPr>
          <a:xfrm>
            <a:off x="602945" y="0"/>
            <a:ext cx="10717866" cy="10287000"/>
          </a:xfrm>
          <a:prstGeom prst="rect">
            <a:avLst/>
          </a:prstGeom>
        </p:spPr>
      </p:pic>
      <p:pic>
        <p:nvPicPr>
          <p:cNvPr id="5" name="Picture 4"/>
          <p:cNvPicPr>
            <a:picLocks noChangeAspect="1"/>
          </p:cNvPicPr>
          <p:nvPr/>
        </p:nvPicPr>
        <p:blipFill>
          <a:blip r:embed="rId3">
            <a:lum bright="-20000" contrast="40000"/>
          </a:blip>
          <a:stretch>
            <a:fillRect/>
          </a:stretch>
        </p:blipFill>
        <p:spPr>
          <a:xfrm>
            <a:off x="11320811" y="0"/>
            <a:ext cx="10281890" cy="9679144"/>
          </a:xfrm>
          <a:prstGeom prst="rect">
            <a:avLst/>
          </a:prstGeom>
        </p:spPr>
      </p:pic>
    </p:spTree>
    <p:extLst>
      <p:ext uri="{BB962C8B-B14F-4D97-AF65-F5344CB8AC3E}">
        <p14:creationId xmlns:p14="http://schemas.microsoft.com/office/powerpoint/2010/main" val="329797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2AD5-7ABD-E604-B4CE-3BE654DB4F91}"/>
              </a:ext>
            </a:extLst>
          </p:cNvPr>
          <p:cNvSpPr>
            <a:spLocks noGrp="1"/>
          </p:cNvSpPr>
          <p:nvPr>
            <p:ph type="title"/>
          </p:nvPr>
        </p:nvSpPr>
        <p:spPr>
          <a:xfrm>
            <a:off x="563434" y="322118"/>
            <a:ext cx="15494400" cy="1143000"/>
          </a:xfrm>
        </p:spPr>
        <p:txBody>
          <a:bodyPr>
            <a:normAutofit fontScale="90000"/>
          </a:bodyPr>
          <a:lstStyle/>
          <a:p>
            <a:r>
              <a:rPr lang="en-US" dirty="0"/>
              <a:t>Informal Reports</a:t>
            </a:r>
          </a:p>
        </p:txBody>
      </p:sp>
      <p:sp>
        <p:nvSpPr>
          <p:cNvPr id="3" name="Google Shape;197;p22">
            <a:extLst>
              <a:ext uri="{FF2B5EF4-FFF2-40B4-BE49-F238E27FC236}">
                <a16:creationId xmlns:a16="http://schemas.microsoft.com/office/drawing/2014/main" id="{80AB24FB-6EFE-6545-CA0E-6CBF6242CFB3}"/>
              </a:ext>
            </a:extLst>
          </p:cNvPr>
          <p:cNvSpPr/>
          <p:nvPr/>
        </p:nvSpPr>
        <p:spPr>
          <a:xfrm>
            <a:off x="208234" y="1939636"/>
            <a:ext cx="8451273" cy="7093527"/>
          </a:xfrm>
          <a:prstGeom prst="diamond">
            <a:avLst/>
          </a:prstGeom>
          <a:solidFill>
            <a:schemeClr val="tx2">
              <a:lumMod val="40000"/>
              <a:lumOff val="60000"/>
            </a:schemeClr>
          </a:solidFill>
          <a:ln>
            <a:noFill/>
          </a:ln>
        </p:spPr>
        <p:txBody>
          <a:bodyPr spcFirstLastPara="1" wrap="square" lIns="121900" tIns="121900" rIns="121900" bIns="121900" anchor="ctr" anchorCtr="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Karla"/>
                <a:ea typeface="Karla"/>
                <a:cs typeface="Karla"/>
                <a:sym typeface="Karla"/>
              </a:rPr>
              <a:t>Usually directed within your own organization, which summarizes an event or records work on a specific project or during a specific time period</a:t>
            </a:r>
            <a:endParaRPr kumimoji="0" sz="3600" i="0" u="none" strike="noStrike" kern="1200" cap="none" spc="0" normalizeH="0" baseline="0" noProof="0" dirty="0">
              <a:ln>
                <a:noFill/>
              </a:ln>
              <a:solidFill>
                <a:prstClr val="black"/>
              </a:solidFill>
              <a:effectLst/>
              <a:uLnTx/>
              <a:uFillTx/>
              <a:latin typeface="Karla"/>
              <a:ea typeface="Karla"/>
              <a:cs typeface="Karla"/>
              <a:sym typeface="Karla"/>
            </a:endParaRPr>
          </a:p>
        </p:txBody>
      </p:sp>
      <p:sp>
        <p:nvSpPr>
          <p:cNvPr id="4" name="Google Shape;198;p22">
            <a:extLst>
              <a:ext uri="{FF2B5EF4-FFF2-40B4-BE49-F238E27FC236}">
                <a16:creationId xmlns:a16="http://schemas.microsoft.com/office/drawing/2014/main" id="{C0BA87C7-547C-C441-A383-553553BBAB57}"/>
              </a:ext>
            </a:extLst>
          </p:cNvPr>
          <p:cNvSpPr/>
          <p:nvPr/>
        </p:nvSpPr>
        <p:spPr>
          <a:xfrm>
            <a:off x="9836730" y="1939636"/>
            <a:ext cx="7887836" cy="4176983"/>
          </a:xfrm>
          <a:prstGeom prst="flowChartPreparation">
            <a:avLst/>
          </a:prstGeom>
          <a:solidFill>
            <a:schemeClr val="bg2">
              <a:lumMod val="90000"/>
              <a:alpha val="81150"/>
            </a:schemeClr>
          </a:solidFill>
          <a:ln>
            <a:noFill/>
          </a:ln>
        </p:spPr>
        <p:txBody>
          <a:bodyPr spcFirstLastPara="1" wrap="square" lIns="121900" tIns="121900" rIns="121900" bIns="121900" anchor="ctr" anchorCtr="0">
            <a:noAutofit/>
          </a:bodyPr>
          <a:lstStyle/>
          <a:p>
            <a:pPr lvl="0" algn="ctr"/>
            <a:r>
              <a:rPr lang="en-US" sz="4000" b="1" dirty="0">
                <a:solidFill>
                  <a:schemeClr val="tx1"/>
                </a:solidFill>
                <a:latin typeface="Karla"/>
                <a:ea typeface="Karla"/>
                <a:cs typeface="Karla"/>
                <a:sym typeface="Karla"/>
              </a:rPr>
              <a:t>Informative Reports</a:t>
            </a:r>
          </a:p>
          <a:p>
            <a:pPr lvl="0" algn="ctr"/>
            <a:r>
              <a:rPr lang="en-US" sz="4000" dirty="0">
                <a:solidFill>
                  <a:schemeClr val="tx1"/>
                </a:solidFill>
                <a:latin typeface="Karla"/>
                <a:ea typeface="Karla"/>
                <a:cs typeface="Karla"/>
                <a:sym typeface="Karla"/>
              </a:rPr>
              <a:t>• Progress Report</a:t>
            </a:r>
          </a:p>
          <a:p>
            <a:pPr lvl="0" algn="ctr"/>
            <a:r>
              <a:rPr lang="en-US" sz="4000" dirty="0">
                <a:solidFill>
                  <a:schemeClr val="tx1"/>
                </a:solidFill>
                <a:latin typeface="Karla"/>
                <a:ea typeface="Karla"/>
                <a:cs typeface="Karla"/>
                <a:sym typeface="Karla"/>
              </a:rPr>
              <a:t>• Trip/ Activity Report</a:t>
            </a:r>
          </a:p>
        </p:txBody>
      </p:sp>
      <p:sp>
        <p:nvSpPr>
          <p:cNvPr id="5" name="Google Shape;199;p22">
            <a:extLst>
              <a:ext uri="{FF2B5EF4-FFF2-40B4-BE49-F238E27FC236}">
                <a16:creationId xmlns:a16="http://schemas.microsoft.com/office/drawing/2014/main" id="{F7A65619-C417-5424-9C38-3C6BC2A30790}"/>
              </a:ext>
            </a:extLst>
          </p:cNvPr>
          <p:cNvSpPr/>
          <p:nvPr/>
        </p:nvSpPr>
        <p:spPr>
          <a:xfrm>
            <a:off x="7398327" y="6116618"/>
            <a:ext cx="8659507" cy="4170381"/>
          </a:xfrm>
          <a:prstGeom prst="flowChartPreparation">
            <a:avLst/>
          </a:prstGeom>
          <a:solidFill>
            <a:schemeClr val="bg2">
              <a:alpha val="81150"/>
            </a:schemeClr>
          </a:solidFill>
          <a:ln>
            <a:noFill/>
          </a:ln>
        </p:spPr>
        <p:txBody>
          <a:bodyPr spcFirstLastPara="1" wrap="square" lIns="121900" tIns="121900" rIns="121900" bIns="121900" anchor="ctr" anchorCtr="0">
            <a:noAutofit/>
          </a:bodyPr>
          <a:lstStyle/>
          <a:p>
            <a:pPr lvl="0" algn="ctr"/>
            <a:r>
              <a:rPr lang="en-US" sz="3600" b="1" dirty="0">
                <a:solidFill>
                  <a:schemeClr val="tx1"/>
                </a:solidFill>
                <a:latin typeface="Karla"/>
                <a:ea typeface="Karla"/>
                <a:cs typeface="Karla"/>
                <a:sym typeface="Karla"/>
              </a:rPr>
              <a:t>Analysis Reports</a:t>
            </a:r>
          </a:p>
          <a:p>
            <a:pPr lvl="0" algn="ctr"/>
            <a:r>
              <a:rPr lang="en-US" sz="3600" dirty="0">
                <a:solidFill>
                  <a:schemeClr val="tx1"/>
                </a:solidFill>
                <a:latin typeface="Karla"/>
                <a:ea typeface="Karla"/>
                <a:cs typeface="Karla"/>
                <a:sym typeface="Karla"/>
              </a:rPr>
              <a:t>• Feasibility Studies</a:t>
            </a:r>
          </a:p>
          <a:p>
            <a:pPr lvl="0" algn="ctr"/>
            <a:r>
              <a:rPr lang="en-US" sz="3600" dirty="0">
                <a:solidFill>
                  <a:schemeClr val="tx1"/>
                </a:solidFill>
                <a:latin typeface="Karla"/>
                <a:ea typeface="Karla"/>
                <a:cs typeface="Karla"/>
                <a:sym typeface="Karla"/>
              </a:rPr>
              <a:t>• Problem Analysis</a:t>
            </a:r>
          </a:p>
          <a:p>
            <a:pPr marL="457189" indent="-457189" algn="ctr">
              <a:buFont typeface="Arial" panose="020B0604020202020204" pitchFamily="34" charset="0"/>
              <a:buChar char="•"/>
            </a:pPr>
            <a:r>
              <a:rPr lang="en-US" sz="3600" dirty="0">
                <a:solidFill>
                  <a:schemeClr val="tx1"/>
                </a:solidFill>
                <a:latin typeface="Karla"/>
                <a:ea typeface="Karla"/>
                <a:cs typeface="Karla"/>
                <a:sym typeface="Karla"/>
              </a:rPr>
              <a:t>Equipment Evaluation</a:t>
            </a:r>
          </a:p>
        </p:txBody>
      </p:sp>
    </p:spTree>
    <p:extLst>
      <p:ext uri="{BB962C8B-B14F-4D97-AF65-F5344CB8AC3E}">
        <p14:creationId xmlns:p14="http://schemas.microsoft.com/office/powerpoint/2010/main" val="340396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42998" y="4531022"/>
            <a:ext cx="512504" cy="273844"/>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75"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7</a:t>
            </a:fld>
            <a:endParaRPr lang="en"/>
          </a:p>
        </p:txBody>
      </p:sp>
      <p:graphicFrame>
        <p:nvGraphicFramePr>
          <p:cNvPr id="3" name="Content Placeholder 3"/>
          <p:cNvGraphicFramePr>
            <a:graphicFrameLocks/>
          </p:cNvGraphicFramePr>
          <p:nvPr/>
        </p:nvGraphicFramePr>
        <p:xfrm>
          <a:off x="419100" y="0"/>
          <a:ext cx="17868900" cy="10438176"/>
        </p:xfrm>
        <a:graphic>
          <a:graphicData uri="http://schemas.openxmlformats.org/drawingml/2006/table">
            <a:tbl>
              <a:tblPr firstRow="1" bandRow="1">
                <a:tableStyleId>{F5AB1C69-6EDB-4FF4-983F-18BD219EF322}</a:tableStyleId>
              </a:tblPr>
              <a:tblGrid>
                <a:gridCol w="3052604">
                  <a:extLst>
                    <a:ext uri="{9D8B030D-6E8A-4147-A177-3AD203B41FA5}">
                      <a16:colId xmlns:a16="http://schemas.microsoft.com/office/drawing/2014/main" val="20000"/>
                    </a:ext>
                  </a:extLst>
                </a:gridCol>
                <a:gridCol w="7482600">
                  <a:extLst>
                    <a:ext uri="{9D8B030D-6E8A-4147-A177-3AD203B41FA5}">
                      <a16:colId xmlns:a16="http://schemas.microsoft.com/office/drawing/2014/main" val="20001"/>
                    </a:ext>
                  </a:extLst>
                </a:gridCol>
                <a:gridCol w="7333696">
                  <a:extLst>
                    <a:ext uri="{9D8B030D-6E8A-4147-A177-3AD203B41FA5}">
                      <a16:colId xmlns:a16="http://schemas.microsoft.com/office/drawing/2014/main" val="20002"/>
                    </a:ext>
                  </a:extLst>
                </a:gridCol>
              </a:tblGrid>
              <a:tr h="692562">
                <a:tc>
                  <a:txBody>
                    <a:bodyPr/>
                    <a:lstStyle/>
                    <a:p>
                      <a:endParaRPr lang="en-US" sz="3600" dirty="0"/>
                    </a:p>
                  </a:txBody>
                  <a:tcPr marL="137160" marR="137160" marT="68580" marB="68580"/>
                </a:tc>
                <a:tc>
                  <a:txBody>
                    <a:bodyPr/>
                    <a:lstStyle/>
                    <a:p>
                      <a:r>
                        <a:rPr lang="en-US" sz="3600" dirty="0"/>
                        <a:t>Informa</a:t>
                      </a:r>
                      <a:r>
                        <a:rPr lang="en-US" sz="3600" baseline="0" dirty="0"/>
                        <a:t>l Report</a:t>
                      </a:r>
                      <a:endParaRPr lang="en-US" sz="3600" dirty="0"/>
                    </a:p>
                  </a:txBody>
                  <a:tcPr marL="137160" marR="137160" marT="68580" marB="68580"/>
                </a:tc>
                <a:tc>
                  <a:txBody>
                    <a:bodyPr/>
                    <a:lstStyle/>
                    <a:p>
                      <a:r>
                        <a:rPr lang="en-US" sz="3600" dirty="0"/>
                        <a:t>Formal Report</a:t>
                      </a:r>
                    </a:p>
                  </a:txBody>
                  <a:tcPr marL="137160" marR="137160" marT="68580" marB="68580"/>
                </a:tc>
                <a:extLst>
                  <a:ext uri="{0D108BD9-81ED-4DB2-BD59-A6C34878D82A}">
                    <a16:rowId xmlns:a16="http://schemas.microsoft.com/office/drawing/2014/main" val="10000"/>
                  </a:ext>
                </a:extLst>
              </a:tr>
              <a:tr h="1783080">
                <a:tc>
                  <a:txBody>
                    <a:bodyPr/>
                    <a:lstStyle/>
                    <a:p>
                      <a:r>
                        <a:rPr lang="en-US" sz="3600" b="1" kern="1200" dirty="0">
                          <a:effectLst/>
                        </a:rPr>
                        <a:t>Length</a:t>
                      </a:r>
                      <a:endParaRPr lang="en-US" sz="3600" b="1" dirty="0"/>
                    </a:p>
                  </a:txBody>
                  <a:tcPr marL="137160" marR="137160" marT="68580" marB="68580"/>
                </a:tc>
                <a:tc>
                  <a:txBody>
                    <a:bodyPr/>
                    <a:lstStyle/>
                    <a:p>
                      <a:r>
                        <a:rPr lang="en-US" sz="3600" kern="1200" dirty="0">
                          <a:effectLst/>
                        </a:rPr>
                        <a:t>Short in length.</a:t>
                      </a:r>
                    </a:p>
                    <a:p>
                      <a:r>
                        <a:rPr lang="en-US" sz="3600" kern="1200" dirty="0">
                          <a:effectLst/>
                        </a:rPr>
                        <a:t>Usually completed in a page or two. </a:t>
                      </a:r>
                      <a:endParaRPr lang="en-US" sz="3600" dirty="0"/>
                    </a:p>
                  </a:txBody>
                  <a:tcPr marL="137160" marR="137160" marT="68580" marB="68580"/>
                </a:tc>
                <a:tc>
                  <a:txBody>
                    <a:bodyPr/>
                    <a:lstStyle/>
                    <a:p>
                      <a:r>
                        <a:rPr lang="en-US" sz="3600" kern="1200" dirty="0">
                          <a:effectLst/>
                        </a:rPr>
                        <a:t>Not to be completed in a page or two. Includes </a:t>
                      </a:r>
                      <a:r>
                        <a:rPr lang="en-US" sz="3600" kern="1200" baseline="0" dirty="0">
                          <a:effectLst/>
                        </a:rPr>
                        <a:t>TOC</a:t>
                      </a:r>
                      <a:endParaRPr lang="en-US" sz="3600" dirty="0"/>
                    </a:p>
                  </a:txBody>
                  <a:tcPr marL="137160" marR="137160" marT="68580" marB="68580"/>
                </a:tc>
                <a:extLst>
                  <a:ext uri="{0D108BD9-81ED-4DB2-BD59-A6C34878D82A}">
                    <a16:rowId xmlns:a16="http://schemas.microsoft.com/office/drawing/2014/main" val="10001"/>
                  </a:ext>
                </a:extLst>
              </a:tr>
              <a:tr h="877158">
                <a:tc>
                  <a:txBody>
                    <a:bodyPr/>
                    <a:lstStyle/>
                    <a:p>
                      <a:r>
                        <a:rPr lang="en-US" sz="3600" b="1" kern="1200" dirty="0">
                          <a:effectLst/>
                        </a:rPr>
                        <a:t>Nature</a:t>
                      </a:r>
                      <a:endParaRPr lang="en-US" sz="3600" b="1" dirty="0"/>
                    </a:p>
                  </a:txBody>
                  <a:tcPr marL="137160" marR="137160" marT="68580" marB="68580"/>
                </a:tc>
                <a:tc>
                  <a:txBody>
                    <a:bodyPr/>
                    <a:lstStyle/>
                    <a:p>
                      <a:r>
                        <a:rPr lang="en-US" sz="3600" kern="1200" dirty="0">
                          <a:effectLst/>
                        </a:rPr>
                        <a:t>Deals with the routine matters</a:t>
                      </a:r>
                      <a:endParaRPr lang="en-US" sz="3600" dirty="0"/>
                    </a:p>
                  </a:txBody>
                  <a:tcPr marL="137160" marR="137160" marT="68580" marB="68580"/>
                </a:tc>
                <a:tc>
                  <a:txBody>
                    <a:bodyPr/>
                    <a:lstStyle/>
                    <a:p>
                      <a:r>
                        <a:rPr lang="en-US" sz="3600" kern="1200" dirty="0">
                          <a:effectLst/>
                        </a:rPr>
                        <a:t>Deals with</a:t>
                      </a:r>
                      <a:r>
                        <a:rPr lang="en-US" sz="3600" kern="1200" baseline="0" dirty="0">
                          <a:effectLst/>
                        </a:rPr>
                        <a:t> </a:t>
                      </a:r>
                      <a:r>
                        <a:rPr lang="en-US" sz="3600" kern="1200" dirty="0">
                          <a:effectLst/>
                        </a:rPr>
                        <a:t>complex problems</a:t>
                      </a:r>
                      <a:endParaRPr lang="en-US" sz="3600" dirty="0"/>
                    </a:p>
                  </a:txBody>
                  <a:tcPr marL="137160" marR="137160" marT="68580" marB="68580"/>
                </a:tc>
                <a:extLst>
                  <a:ext uri="{0D108BD9-81ED-4DB2-BD59-A6C34878D82A}">
                    <a16:rowId xmlns:a16="http://schemas.microsoft.com/office/drawing/2014/main" val="10002"/>
                  </a:ext>
                </a:extLst>
              </a:tr>
              <a:tr h="1376772">
                <a:tc>
                  <a:txBody>
                    <a:bodyPr/>
                    <a:lstStyle/>
                    <a:p>
                      <a:r>
                        <a:rPr lang="en-US" sz="3600" b="1" kern="1200" dirty="0">
                          <a:effectLst/>
                        </a:rPr>
                        <a:t>Reader</a:t>
                      </a:r>
                      <a:endParaRPr lang="en-US" sz="3600" b="1" dirty="0"/>
                    </a:p>
                  </a:txBody>
                  <a:tcPr marL="137160" marR="137160" marT="68580" marB="68580"/>
                </a:tc>
                <a:tc>
                  <a:txBody>
                    <a:bodyPr/>
                    <a:lstStyle/>
                    <a:p>
                      <a:r>
                        <a:rPr lang="en-US" sz="3600" kern="1200" dirty="0">
                          <a:effectLst/>
                        </a:rPr>
                        <a:t>Usually written for someone within’ the organization.</a:t>
                      </a:r>
                    </a:p>
                  </a:txBody>
                  <a:tcPr marL="137160" marR="137160" marT="68580" marB="68580"/>
                </a:tc>
                <a:tc>
                  <a:txBody>
                    <a:bodyPr/>
                    <a:lstStyle/>
                    <a:p>
                      <a:r>
                        <a:rPr lang="en-US" sz="3600" kern="1200" dirty="0">
                          <a:effectLst/>
                        </a:rPr>
                        <a:t>Written for within the organization or outside</a:t>
                      </a:r>
                      <a:endParaRPr lang="en-US" sz="3600" dirty="0"/>
                    </a:p>
                  </a:txBody>
                  <a:tcPr marL="137160" marR="137160" marT="68580" marB="68580"/>
                </a:tc>
                <a:extLst>
                  <a:ext uri="{0D108BD9-81ED-4DB2-BD59-A6C34878D82A}">
                    <a16:rowId xmlns:a16="http://schemas.microsoft.com/office/drawing/2014/main" val="10003"/>
                  </a:ext>
                </a:extLst>
              </a:tr>
              <a:tr h="884940">
                <a:tc>
                  <a:txBody>
                    <a:bodyPr/>
                    <a:lstStyle/>
                    <a:p>
                      <a:r>
                        <a:rPr lang="en-US" sz="3600" b="1" kern="1200" dirty="0">
                          <a:effectLst/>
                        </a:rPr>
                        <a:t>Format</a:t>
                      </a:r>
                      <a:endParaRPr lang="en-US" sz="3600" b="1" dirty="0">
                        <a:solidFill>
                          <a:schemeClr val="tx1"/>
                        </a:solidFill>
                      </a:endParaRPr>
                    </a:p>
                  </a:txBody>
                  <a:tcPr marL="137160" marR="137160" marT="68580" marB="68580"/>
                </a:tc>
                <a:tc>
                  <a:txBody>
                    <a:bodyPr/>
                    <a:lstStyle/>
                    <a:p>
                      <a:r>
                        <a:rPr lang="en-US" sz="3600" kern="1200" dirty="0">
                          <a:effectLst/>
                        </a:rPr>
                        <a:t>written as memorandum and letter</a:t>
                      </a:r>
                      <a:endParaRPr lang="en-US" sz="3600" dirty="0">
                        <a:solidFill>
                          <a:schemeClr val="tx1"/>
                        </a:solidFill>
                      </a:endParaRPr>
                    </a:p>
                  </a:txBody>
                  <a:tcPr marL="137160" marR="137160" marT="68580" marB="68580"/>
                </a:tc>
                <a:tc>
                  <a:txBody>
                    <a:bodyPr/>
                    <a:lstStyle/>
                    <a:p>
                      <a:r>
                        <a:rPr lang="en-US" sz="3600" kern="1200" dirty="0">
                          <a:effectLst/>
                        </a:rPr>
                        <a:t>Written in a manuscript format.</a:t>
                      </a:r>
                      <a:endParaRPr lang="en-US" sz="3600" dirty="0">
                        <a:solidFill>
                          <a:schemeClr val="tx1"/>
                        </a:solidFill>
                      </a:endParaRPr>
                    </a:p>
                  </a:txBody>
                  <a:tcPr marL="137160" marR="137160" marT="68580" marB="68580"/>
                </a:tc>
                <a:extLst>
                  <a:ext uri="{0D108BD9-81ED-4DB2-BD59-A6C34878D82A}">
                    <a16:rowId xmlns:a16="http://schemas.microsoft.com/office/drawing/2014/main" val="10004"/>
                  </a:ext>
                </a:extLst>
              </a:tr>
              <a:tr h="1234440">
                <a:tc>
                  <a:txBody>
                    <a:bodyPr/>
                    <a:lstStyle/>
                    <a:p>
                      <a:r>
                        <a:rPr lang="en-US" sz="3600" b="1" kern="1200" dirty="0">
                          <a:effectLst/>
                        </a:rPr>
                        <a:t>Formality</a:t>
                      </a:r>
                      <a:endParaRPr lang="en-US" sz="3600" b="1" dirty="0"/>
                    </a:p>
                  </a:txBody>
                  <a:tcPr marL="137160" marR="137160" marT="68580" marB="68580"/>
                </a:tc>
                <a:tc>
                  <a:txBody>
                    <a:bodyPr/>
                    <a:lstStyle/>
                    <a:p>
                      <a:r>
                        <a:rPr lang="en-US" sz="3600" kern="1200" dirty="0">
                          <a:effectLst/>
                        </a:rPr>
                        <a:t>Does not require extended planning.</a:t>
                      </a:r>
                      <a:endParaRPr lang="en-US" sz="3600" dirty="0"/>
                    </a:p>
                  </a:txBody>
                  <a:tcPr marL="137160" marR="137160" marT="68580" marB="68580"/>
                </a:tc>
                <a:tc>
                  <a:txBody>
                    <a:bodyPr/>
                    <a:lstStyle/>
                    <a:p>
                      <a:r>
                        <a:rPr lang="en-US" sz="3600" kern="1200" dirty="0">
                          <a:effectLst/>
                        </a:rPr>
                        <a:t>Needs</a:t>
                      </a:r>
                      <a:r>
                        <a:rPr lang="en-US" sz="3600" kern="1200" baseline="0" dirty="0">
                          <a:effectLst/>
                        </a:rPr>
                        <a:t> </a:t>
                      </a:r>
                      <a:r>
                        <a:rPr lang="en-US" sz="3600" kern="1200" dirty="0">
                          <a:effectLst/>
                        </a:rPr>
                        <a:t>planning before writing</a:t>
                      </a:r>
                      <a:endParaRPr lang="en-US" sz="3600" dirty="0"/>
                    </a:p>
                  </a:txBody>
                  <a:tcPr marL="137160" marR="137160" marT="68580" marB="68580"/>
                </a:tc>
                <a:extLst>
                  <a:ext uri="{0D108BD9-81ED-4DB2-BD59-A6C34878D82A}">
                    <a16:rowId xmlns:a16="http://schemas.microsoft.com/office/drawing/2014/main" val="10005"/>
                  </a:ext>
                </a:extLst>
              </a:tr>
              <a:tr h="1806144">
                <a:tc>
                  <a:txBody>
                    <a:bodyPr/>
                    <a:lstStyle/>
                    <a:p>
                      <a:r>
                        <a:rPr lang="en-US" sz="3600" b="1" kern="1200" dirty="0">
                          <a:effectLst/>
                        </a:rPr>
                        <a:t>Use of Supplement</a:t>
                      </a:r>
                      <a:endParaRPr lang="en-US" sz="3600" b="1" dirty="0"/>
                    </a:p>
                  </a:txBody>
                  <a:tcPr marL="137160" marR="137160" marT="68580" marB="68580"/>
                </a:tc>
                <a:tc>
                  <a:txBody>
                    <a:bodyPr/>
                    <a:lstStyle/>
                    <a:p>
                      <a:r>
                        <a:rPr lang="en-US" sz="3600" kern="1200" baseline="0" dirty="0">
                          <a:effectLst/>
                        </a:rPr>
                        <a:t>Does</a:t>
                      </a:r>
                      <a:r>
                        <a:rPr lang="en-US" sz="3600" kern="1200" dirty="0">
                          <a:effectLst/>
                        </a:rPr>
                        <a:t> not include prefatory parts\nor appended once because it presents only day-to-day events.</a:t>
                      </a:r>
                      <a:endParaRPr lang="en-US" sz="3600" dirty="0"/>
                    </a:p>
                  </a:txBody>
                  <a:tcPr marL="137160" marR="137160" marT="68580" marB="68580"/>
                </a:tc>
                <a:tc>
                  <a:txBody>
                    <a:bodyPr/>
                    <a:lstStyle/>
                    <a:p>
                      <a:r>
                        <a:rPr lang="en-US" sz="3600" kern="1200" dirty="0">
                          <a:effectLst/>
                        </a:rPr>
                        <a:t>Include these special parts</a:t>
                      </a:r>
                      <a:r>
                        <a:rPr lang="en-US" sz="3600" kern="1200" baseline="0" dirty="0">
                          <a:effectLst/>
                        </a:rPr>
                        <a:t> to </a:t>
                      </a:r>
                      <a:r>
                        <a:rPr lang="en-US" sz="3600" kern="1200" dirty="0">
                          <a:effectLst/>
                        </a:rPr>
                        <a:t>increase the reliability and validity of the report.</a:t>
                      </a:r>
                      <a:endParaRPr lang="en-US" sz="3600" dirty="0"/>
                    </a:p>
                  </a:txBody>
                  <a:tcPr marL="137160" marR="137160" marT="68580" marB="68580"/>
                </a:tc>
                <a:extLst>
                  <a:ext uri="{0D108BD9-81ED-4DB2-BD59-A6C34878D82A}">
                    <a16:rowId xmlns:a16="http://schemas.microsoft.com/office/drawing/2014/main" val="10006"/>
                  </a:ext>
                </a:extLst>
              </a:tr>
              <a:tr h="1783080">
                <a:tc>
                  <a:txBody>
                    <a:bodyPr/>
                    <a:lstStyle/>
                    <a:p>
                      <a:r>
                        <a:rPr lang="en-US" sz="3600" b="1" kern="1200" dirty="0">
                          <a:effectLst/>
                        </a:rPr>
                        <a:t>Style</a:t>
                      </a:r>
                      <a:endParaRPr lang="en-US" sz="3600" b="1" dirty="0"/>
                    </a:p>
                  </a:txBody>
                  <a:tcPr marL="137160" marR="137160" marT="68580" marB="68580"/>
                </a:tc>
                <a:tc>
                  <a:txBody>
                    <a:bodyPr/>
                    <a:lstStyle/>
                    <a:p>
                      <a:r>
                        <a:rPr lang="en-US" sz="3600" kern="1200" dirty="0">
                          <a:effectLst/>
                        </a:rPr>
                        <a:t>Personal writing styles (using first or second person style)</a:t>
                      </a:r>
                      <a:r>
                        <a:rPr lang="en-US" sz="3600" kern="1200" baseline="0" dirty="0">
                          <a:effectLst/>
                        </a:rPr>
                        <a:t> can be used.</a:t>
                      </a:r>
                      <a:endParaRPr lang="en-US" sz="3600" dirty="0"/>
                    </a:p>
                  </a:txBody>
                  <a:tcPr marL="137160" marR="137160" marT="68580" marB="68580"/>
                </a:tc>
                <a:tc>
                  <a:txBody>
                    <a:bodyPr/>
                    <a:lstStyle/>
                    <a:p>
                      <a:r>
                        <a:rPr lang="en-US" sz="3600" kern="1200" dirty="0">
                          <a:effectLst/>
                        </a:rPr>
                        <a:t>Are written using impersonal (using third person style) styles</a:t>
                      </a:r>
                      <a:endParaRPr lang="en-US" sz="3600" dirty="0"/>
                    </a:p>
                  </a:txBody>
                  <a:tcPr marL="137160" marR="137160" marT="68580" marB="6858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57342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5" name="Google Shape;165;p13"/>
          <p:cNvGrpSpPr/>
          <p:nvPr/>
        </p:nvGrpSpPr>
        <p:grpSpPr>
          <a:xfrm>
            <a:off x="10034291" y="3239312"/>
            <a:ext cx="8054500" cy="7047688"/>
            <a:chOff x="0" y="0"/>
            <a:chExt cx="812800" cy="711200"/>
          </a:xfrm>
        </p:grpSpPr>
        <p:sp>
          <p:nvSpPr>
            <p:cNvPr id="166" name="Google Shape;166;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67" name="Google Shape;167;p13"/>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13"/>
          <p:cNvGrpSpPr/>
          <p:nvPr/>
        </p:nvGrpSpPr>
        <p:grpSpPr>
          <a:xfrm rot="-5400000">
            <a:off x="10343998" y="2342998"/>
            <a:ext cx="10287000" cy="5601004"/>
            <a:chOff x="0" y="-47625"/>
            <a:chExt cx="2709333" cy="1475162"/>
          </a:xfrm>
        </p:grpSpPr>
        <p:sp>
          <p:nvSpPr>
            <p:cNvPr id="169" name="Google Shape;169;p13"/>
            <p:cNvSpPr/>
            <p:nvPr/>
          </p:nvSpPr>
          <p:spPr>
            <a:xfrm>
              <a:off x="0" y="0"/>
              <a:ext cx="2709333" cy="1427537"/>
            </a:xfrm>
            <a:custGeom>
              <a:avLst/>
              <a:gdLst/>
              <a:ahLst/>
              <a:cxnLst/>
              <a:rect l="l" t="t" r="r" b="b"/>
              <a:pathLst>
                <a:path w="2709333" h="1427537" extrusionOk="0">
                  <a:moveTo>
                    <a:pt x="0" y="0"/>
                  </a:moveTo>
                  <a:lnTo>
                    <a:pt x="2709333" y="0"/>
                  </a:lnTo>
                  <a:lnTo>
                    <a:pt x="2709333" y="1427537"/>
                  </a:lnTo>
                  <a:lnTo>
                    <a:pt x="0" y="1427537"/>
                  </a:lnTo>
                  <a:close/>
                </a:path>
              </a:pathLst>
            </a:custGeom>
            <a:solidFill>
              <a:srgbClr val="8C52FF"/>
            </a:solidFill>
            <a:ln>
              <a:noFill/>
            </a:ln>
          </p:spPr>
          <p:txBody>
            <a:bodyPr/>
            <a:lstStyle/>
            <a:p>
              <a:endParaRPr lang="en-US"/>
            </a:p>
          </p:txBody>
        </p:sp>
        <p:sp>
          <p:nvSpPr>
            <p:cNvPr id="170" name="Google Shape;170;p13"/>
            <p:cNvSpPr txBox="1"/>
            <p:nvPr/>
          </p:nvSpPr>
          <p:spPr>
            <a:xfrm>
              <a:off x="0" y="-47625"/>
              <a:ext cx="2709333" cy="147516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3"/>
          <p:cNvGrpSpPr/>
          <p:nvPr/>
        </p:nvGrpSpPr>
        <p:grpSpPr>
          <a:xfrm>
            <a:off x="10372742" y="1700091"/>
            <a:ext cx="6548107" cy="6548107"/>
            <a:chOff x="0" y="0"/>
            <a:chExt cx="812800" cy="812800"/>
          </a:xfrm>
        </p:grpSpPr>
        <p:sp>
          <p:nvSpPr>
            <p:cNvPr id="172" name="Google Shape;17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5" name="Google Shape;175;p13"/>
          <p:cNvGrpSpPr/>
          <p:nvPr/>
        </p:nvGrpSpPr>
        <p:grpSpPr>
          <a:xfrm rot="10800000">
            <a:off x="-4027250" y="-2495144"/>
            <a:ext cx="8054500" cy="7047688"/>
            <a:chOff x="0" y="0"/>
            <a:chExt cx="812800" cy="711200"/>
          </a:xfrm>
        </p:grpSpPr>
        <p:sp>
          <p:nvSpPr>
            <p:cNvPr id="176" name="Google Shape;176;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FBFBFB"/>
            </a:solidFill>
            <a:ln>
              <a:noFill/>
            </a:ln>
          </p:spPr>
          <p:txBody>
            <a:bodyPr/>
            <a:lstStyle/>
            <a:p>
              <a:endParaRPr lang="en-US"/>
            </a:p>
          </p:txBody>
        </p:sp>
        <p:sp>
          <p:nvSpPr>
            <p:cNvPr id="177" name="Google Shape;177;p13"/>
            <p:cNvSpPr txBox="1"/>
            <p:nvPr/>
          </p:nvSpPr>
          <p:spPr>
            <a:xfrm>
              <a:off x="127000" y="282575"/>
              <a:ext cx="558800" cy="3778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3"/>
          <p:cNvGrpSpPr/>
          <p:nvPr/>
        </p:nvGrpSpPr>
        <p:grpSpPr>
          <a:xfrm rot="-5400000">
            <a:off x="15277155" y="8104351"/>
            <a:ext cx="4063248" cy="1137511"/>
            <a:chOff x="0" y="-47625"/>
            <a:chExt cx="1070156" cy="299591"/>
          </a:xfrm>
        </p:grpSpPr>
        <p:sp>
          <p:nvSpPr>
            <p:cNvPr id="179" name="Google Shape;179;p13"/>
            <p:cNvSpPr/>
            <p:nvPr/>
          </p:nvSpPr>
          <p:spPr>
            <a:xfrm>
              <a:off x="0" y="0"/>
              <a:ext cx="1070156" cy="251966"/>
            </a:xfrm>
            <a:custGeom>
              <a:avLst/>
              <a:gdLst/>
              <a:ahLst/>
              <a:cxnLst/>
              <a:rect l="l" t="t" r="r" b="b"/>
              <a:pathLst>
                <a:path w="1070156" h="251966" extrusionOk="0">
                  <a:moveTo>
                    <a:pt x="0" y="0"/>
                  </a:moveTo>
                  <a:lnTo>
                    <a:pt x="1070156" y="0"/>
                  </a:lnTo>
                  <a:lnTo>
                    <a:pt x="1070156" y="251966"/>
                  </a:lnTo>
                  <a:lnTo>
                    <a:pt x="0" y="251966"/>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80" name="Google Shape;180;p13"/>
            <p:cNvSpPr txBox="1"/>
            <p:nvPr/>
          </p:nvSpPr>
          <p:spPr>
            <a:xfrm>
              <a:off x="0" y="-47625"/>
              <a:ext cx="1070156" cy="29959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1" name="Google Shape;181;p13"/>
          <p:cNvSpPr txBox="1"/>
          <p:nvPr/>
        </p:nvSpPr>
        <p:spPr>
          <a:xfrm>
            <a:off x="2134491" y="5087969"/>
            <a:ext cx="7378075" cy="1661993"/>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dirty="0">
                <a:solidFill>
                  <a:srgbClr val="5933A4"/>
                </a:solidFill>
                <a:latin typeface="Roboto Slab"/>
                <a:ea typeface="Roboto Slab"/>
                <a:cs typeface="Roboto Slab"/>
                <a:sym typeface="Roboto Slab"/>
              </a:rPr>
              <a:t>Guidelines</a:t>
            </a:r>
            <a:endParaRPr dirty="0"/>
          </a:p>
        </p:txBody>
      </p:sp>
      <p:sp>
        <p:nvSpPr>
          <p:cNvPr id="183" name="Google Shape;183;p13"/>
          <p:cNvSpPr txBox="1"/>
          <p:nvPr/>
        </p:nvSpPr>
        <p:spPr>
          <a:xfrm>
            <a:off x="5012924" y="2991650"/>
            <a:ext cx="2047500" cy="2001000"/>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3000" b="1" i="0" u="none" strike="noStrike" cap="none">
                <a:solidFill>
                  <a:srgbClr val="5933A4"/>
                </a:solidFill>
                <a:latin typeface="Roboto Slab"/>
                <a:ea typeface="Roboto Slab"/>
                <a:cs typeface="Roboto Slab"/>
                <a:sym typeface="Roboto Slab"/>
              </a:rPr>
              <a:t>01</a:t>
            </a:r>
            <a:endParaRPr/>
          </a:p>
        </p:txBody>
      </p:sp>
      <p:grpSp>
        <p:nvGrpSpPr>
          <p:cNvPr id="184" name="Google Shape;184;p13"/>
          <p:cNvGrpSpPr/>
          <p:nvPr/>
        </p:nvGrpSpPr>
        <p:grpSpPr>
          <a:xfrm rot="-5400000">
            <a:off x="-478245" y="-308355"/>
            <a:ext cx="775664" cy="4016891"/>
            <a:chOff x="0" y="-47625"/>
            <a:chExt cx="204290" cy="1057947"/>
          </a:xfrm>
        </p:grpSpPr>
        <p:sp>
          <p:nvSpPr>
            <p:cNvPr id="185" name="Google Shape;185;p13"/>
            <p:cNvSpPr/>
            <p:nvPr/>
          </p:nvSpPr>
          <p:spPr>
            <a:xfrm>
              <a:off x="0" y="0"/>
              <a:ext cx="204290" cy="1010322"/>
            </a:xfrm>
            <a:custGeom>
              <a:avLst/>
              <a:gdLst/>
              <a:ahLst/>
              <a:cxnLst/>
              <a:rect l="l" t="t" r="r" b="b"/>
              <a:pathLst>
                <a:path w="204290" h="1010322" extrusionOk="0">
                  <a:moveTo>
                    <a:pt x="0" y="0"/>
                  </a:moveTo>
                  <a:lnTo>
                    <a:pt x="204290" y="0"/>
                  </a:lnTo>
                  <a:lnTo>
                    <a:pt x="204290" y="1010322"/>
                  </a:lnTo>
                  <a:lnTo>
                    <a:pt x="0" y="1010322"/>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86" name="Google Shape;186;p13"/>
            <p:cNvSpPr txBox="1"/>
            <p:nvPr/>
          </p:nvSpPr>
          <p:spPr>
            <a:xfrm>
              <a:off x="0" y="-47625"/>
              <a:ext cx="204290" cy="105794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7" name="Google Shape;187;p13"/>
          <p:cNvGrpSpPr/>
          <p:nvPr/>
        </p:nvGrpSpPr>
        <p:grpSpPr>
          <a:xfrm rot="-5400000">
            <a:off x="1257734" y="1064613"/>
            <a:ext cx="775664" cy="2047596"/>
            <a:chOff x="0" y="-47625"/>
            <a:chExt cx="204290" cy="539284"/>
          </a:xfrm>
        </p:grpSpPr>
        <p:sp>
          <p:nvSpPr>
            <p:cNvPr id="188" name="Google Shape;188;p13"/>
            <p:cNvSpPr/>
            <p:nvPr/>
          </p:nvSpPr>
          <p:spPr>
            <a:xfrm>
              <a:off x="0" y="0"/>
              <a:ext cx="204290" cy="491659"/>
            </a:xfrm>
            <a:custGeom>
              <a:avLst/>
              <a:gdLst/>
              <a:ahLst/>
              <a:cxnLst/>
              <a:rect l="l" t="t" r="r" b="b"/>
              <a:pathLst>
                <a:path w="204290" h="491659" extrusionOk="0">
                  <a:moveTo>
                    <a:pt x="0" y="0"/>
                  </a:moveTo>
                  <a:lnTo>
                    <a:pt x="204290" y="0"/>
                  </a:lnTo>
                  <a:lnTo>
                    <a:pt x="204290" y="491659"/>
                  </a:lnTo>
                  <a:lnTo>
                    <a:pt x="0" y="491659"/>
                  </a:lnTo>
                  <a:close/>
                </a:path>
              </a:pathLst>
            </a:custGeom>
            <a:solidFill>
              <a:srgbClr val="000000">
                <a:alpha val="0"/>
              </a:srgbClr>
            </a:solidFill>
            <a:ln w="38100" cap="sq" cmpd="sng">
              <a:solidFill>
                <a:srgbClr val="CFB7FF"/>
              </a:solidFill>
              <a:prstDash val="solid"/>
              <a:miter lim="8000"/>
              <a:headEnd type="none" w="sm" len="sm"/>
              <a:tailEnd type="none" w="sm" len="sm"/>
            </a:ln>
          </p:spPr>
          <p:txBody>
            <a:bodyPr/>
            <a:lstStyle/>
            <a:p>
              <a:endParaRPr lang="en-US"/>
            </a:p>
          </p:txBody>
        </p:sp>
        <p:sp>
          <p:nvSpPr>
            <p:cNvPr id="189" name="Google Shape;189;p13"/>
            <p:cNvSpPr txBox="1"/>
            <p:nvPr/>
          </p:nvSpPr>
          <p:spPr>
            <a:xfrm>
              <a:off x="0" y="-47625"/>
              <a:ext cx="204290" cy="53928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90" name="Google Shape;190;p13"/>
          <p:cNvPicPr preferRelativeResize="0"/>
          <p:nvPr/>
        </p:nvPicPr>
        <p:blipFill>
          <a:blip r:embed="rId3">
            <a:alphaModFix/>
          </a:blip>
          <a:stretch>
            <a:fillRect/>
          </a:stretch>
        </p:blipFill>
        <p:spPr>
          <a:xfrm>
            <a:off x="13675850" y="9319274"/>
            <a:ext cx="7235313" cy="452200"/>
          </a:xfrm>
          <a:prstGeom prst="rect">
            <a:avLst/>
          </a:prstGeom>
          <a:noFill/>
          <a:ln>
            <a:noFill/>
          </a:ln>
        </p:spPr>
      </p:pic>
      <p:pic>
        <p:nvPicPr>
          <p:cNvPr id="191" name="Google Shape;191;p13"/>
          <p:cNvPicPr preferRelativeResize="0"/>
          <p:nvPr/>
        </p:nvPicPr>
        <p:blipFill>
          <a:blip r:embed="rId4">
            <a:alphaModFix/>
          </a:blip>
          <a:stretch>
            <a:fillRect/>
          </a:stretch>
        </p:blipFill>
        <p:spPr>
          <a:xfrm>
            <a:off x="11769975" y="652559"/>
            <a:ext cx="1776225" cy="450139"/>
          </a:xfrm>
          <a:prstGeom prst="rect">
            <a:avLst/>
          </a:prstGeom>
          <a:noFill/>
          <a:ln>
            <a:noFill/>
          </a:ln>
        </p:spPr>
      </p:pic>
      <p:pic>
        <p:nvPicPr>
          <p:cNvPr id="192" name="Google Shape;192;p13"/>
          <p:cNvPicPr preferRelativeResize="0"/>
          <p:nvPr/>
        </p:nvPicPr>
        <p:blipFill>
          <a:blip r:embed="rId5">
            <a:alphaModFix/>
          </a:blip>
          <a:stretch>
            <a:fillRect/>
          </a:stretch>
        </p:blipFill>
        <p:spPr>
          <a:xfrm>
            <a:off x="679798" y="5738579"/>
            <a:ext cx="452200" cy="7333146"/>
          </a:xfrm>
          <a:prstGeom prst="rect">
            <a:avLst/>
          </a:prstGeom>
          <a:noFill/>
          <a:ln>
            <a:noFill/>
          </a:ln>
        </p:spPr>
      </p:pic>
      <p:pic>
        <p:nvPicPr>
          <p:cNvPr id="3" name="Picture 2">
            <a:extLst>
              <a:ext uri="{FF2B5EF4-FFF2-40B4-BE49-F238E27FC236}">
                <a16:creationId xmlns:a16="http://schemas.microsoft.com/office/drawing/2014/main" id="{F7F6325E-54DD-BC95-FCE2-9C8A95FB55D2}"/>
              </a:ext>
            </a:extLst>
          </p:cNvPr>
          <p:cNvPicPr>
            <a:picLocks noChangeAspect="1"/>
          </p:cNvPicPr>
          <p:nvPr/>
        </p:nvPicPr>
        <p:blipFill>
          <a:blip r:embed="rId6"/>
          <a:stretch>
            <a:fillRect/>
          </a:stretch>
        </p:blipFill>
        <p:spPr>
          <a:xfrm>
            <a:off x="10257739" y="2696844"/>
            <a:ext cx="7517019" cy="42127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6A55-678B-166E-A648-5A1F391AF661}"/>
              </a:ext>
            </a:extLst>
          </p:cNvPr>
          <p:cNvSpPr>
            <a:spLocks noGrp="1"/>
          </p:cNvSpPr>
          <p:nvPr>
            <p:ph type="title"/>
          </p:nvPr>
        </p:nvSpPr>
        <p:spPr>
          <a:xfrm>
            <a:off x="1673891" y="817986"/>
            <a:ext cx="15494400" cy="1143000"/>
          </a:xfrm>
        </p:spPr>
        <p:txBody>
          <a:bodyPr>
            <a:normAutofit fontScale="90000"/>
          </a:bodyPr>
          <a:lstStyle/>
          <a:p>
            <a:r>
              <a:rPr lang="en-US" dirty="0"/>
              <a:t>Guidelines for Informal Reports</a:t>
            </a:r>
          </a:p>
        </p:txBody>
      </p:sp>
      <p:sp>
        <p:nvSpPr>
          <p:cNvPr id="3" name="Text Placeholder 2">
            <a:extLst>
              <a:ext uri="{FF2B5EF4-FFF2-40B4-BE49-F238E27FC236}">
                <a16:creationId xmlns:a16="http://schemas.microsoft.com/office/drawing/2014/main" id="{F829EEC8-2AD1-6186-DAC8-7EF69C8E90EE}"/>
              </a:ext>
            </a:extLst>
          </p:cNvPr>
          <p:cNvSpPr>
            <a:spLocks noGrp="1"/>
          </p:cNvSpPr>
          <p:nvPr>
            <p:ph type="body" idx="1"/>
          </p:nvPr>
        </p:nvSpPr>
        <p:spPr>
          <a:xfrm>
            <a:off x="1884219" y="2355273"/>
            <a:ext cx="12247418" cy="7897659"/>
          </a:xfrm>
        </p:spPr>
        <p:txBody>
          <a:bodyPr/>
          <a:lstStyle/>
          <a:p>
            <a:pPr marL="857250" indent="-742950">
              <a:buFont typeface="+mj-lt"/>
              <a:buAutoNum type="arabicPeriod"/>
            </a:pPr>
            <a:r>
              <a:rPr lang="en-US" sz="4400" dirty="0">
                <a:latin typeface="Aptos" panose="020B0004020202020204" pitchFamily="34" charset="0"/>
              </a:rPr>
              <a:t>Plan well before you write</a:t>
            </a:r>
          </a:p>
          <a:p>
            <a:pPr marL="857250" indent="-742950">
              <a:buFont typeface="+mj-lt"/>
              <a:buAutoNum type="arabicPeriod"/>
            </a:pPr>
            <a:r>
              <a:rPr lang="en-US" sz="4400" dirty="0">
                <a:latin typeface="Aptos" panose="020B0004020202020204" pitchFamily="34" charset="0"/>
              </a:rPr>
              <a:t>Use letter or memo format</a:t>
            </a:r>
          </a:p>
          <a:p>
            <a:pPr marL="857250" indent="-742950">
              <a:buFont typeface="+mj-lt"/>
              <a:buAutoNum type="arabicPeriod"/>
            </a:pPr>
            <a:r>
              <a:rPr lang="en-US" sz="4400" dirty="0">
                <a:latin typeface="Aptos" panose="020B0004020202020204" pitchFamily="34" charset="0"/>
              </a:rPr>
              <a:t>Make text visually appealing</a:t>
            </a:r>
          </a:p>
          <a:p>
            <a:pPr marL="857250" indent="-742950">
              <a:buFont typeface="+mj-lt"/>
              <a:buAutoNum type="arabicPeriod"/>
            </a:pPr>
            <a:r>
              <a:rPr lang="en-US" sz="4400" dirty="0">
                <a:latin typeface="Aptos" panose="020B0004020202020204" pitchFamily="34" charset="0"/>
              </a:rPr>
              <a:t>Use the ABC format for organization</a:t>
            </a:r>
          </a:p>
          <a:p>
            <a:pPr marL="857250" indent="-742950">
              <a:buFont typeface="+mj-lt"/>
              <a:buAutoNum type="arabicPeriod"/>
            </a:pPr>
            <a:r>
              <a:rPr lang="en-US" sz="4400" dirty="0">
                <a:latin typeface="Aptos" panose="020B0004020202020204" pitchFamily="34" charset="0"/>
              </a:rPr>
              <a:t>Call the abstract an introductory summary</a:t>
            </a:r>
          </a:p>
          <a:p>
            <a:pPr marL="857250" indent="-742950">
              <a:buFont typeface="+mj-lt"/>
              <a:buAutoNum type="arabicPeriod"/>
            </a:pPr>
            <a:r>
              <a:rPr lang="en-US" sz="4400" dirty="0">
                <a:latin typeface="Aptos" panose="020B0004020202020204" pitchFamily="34" charset="0"/>
              </a:rPr>
              <a:t>Put important details in the body</a:t>
            </a:r>
          </a:p>
          <a:p>
            <a:pPr marL="857250" indent="-742950">
              <a:buFont typeface="+mj-lt"/>
              <a:buAutoNum type="arabicPeriod"/>
            </a:pPr>
            <a:r>
              <a:rPr lang="en-US" sz="4400" dirty="0">
                <a:latin typeface="Aptos" panose="020B0004020202020204" pitchFamily="34" charset="0"/>
              </a:rPr>
              <a:t>Separate fact from opinion</a:t>
            </a:r>
          </a:p>
          <a:p>
            <a:pPr marL="857250" indent="-742950">
              <a:buFont typeface="+mj-lt"/>
              <a:buAutoNum type="arabicPeriod"/>
            </a:pPr>
            <a:r>
              <a:rPr lang="en-US" sz="4400" dirty="0">
                <a:latin typeface="Aptos" panose="020B0004020202020204" pitchFamily="34" charset="0"/>
              </a:rPr>
              <a:t>Focus attention in your conclusion</a:t>
            </a:r>
          </a:p>
          <a:p>
            <a:pPr marL="857250" indent="-742950">
              <a:buFont typeface="+mj-lt"/>
              <a:buAutoNum type="arabicPeriod"/>
            </a:pPr>
            <a:r>
              <a:rPr lang="en-US" sz="4400" dirty="0">
                <a:latin typeface="Aptos" panose="020B0004020202020204" pitchFamily="34" charset="0"/>
              </a:rPr>
              <a:t>Use attachments for less important details</a:t>
            </a:r>
          </a:p>
          <a:p>
            <a:pPr marL="857250" indent="-742950">
              <a:buFont typeface="+mj-lt"/>
              <a:buAutoNum type="arabicPeriod"/>
            </a:pPr>
            <a:r>
              <a:rPr lang="en-US" sz="4400" dirty="0">
                <a:latin typeface="Aptos" panose="020B0004020202020204" pitchFamily="34" charset="0"/>
              </a:rPr>
              <a:t>Edit carefully</a:t>
            </a:r>
          </a:p>
          <a:p>
            <a:endParaRPr lang="en-US" dirty="0"/>
          </a:p>
        </p:txBody>
      </p:sp>
    </p:spTree>
    <p:extLst>
      <p:ext uri="{BB962C8B-B14F-4D97-AF65-F5344CB8AC3E}">
        <p14:creationId xmlns:p14="http://schemas.microsoft.com/office/powerpoint/2010/main" val="3281155373"/>
      </p:ext>
    </p:extLst>
  </p:cSld>
  <p:clrMapOvr>
    <a:masterClrMapping/>
  </p:clrMapOvr>
</p:sld>
</file>

<file path=ppt/theme/theme1.xml><?xml version="1.0" encoding="utf-8"?>
<a:theme xmlns:a="http://schemas.openxmlformats.org/drawingml/2006/main" name="Product Strategy Framework Infographics">
  <a:themeElements>
    <a:clrScheme name="Office">
      <a:dk1>
        <a:srgbClr val="000000"/>
      </a:dk1>
      <a:lt1>
        <a:srgbClr val="FFFFFF"/>
      </a:lt1>
      <a:dk2>
        <a:srgbClr val="CFB7FF"/>
      </a:dk2>
      <a:lt2>
        <a:srgbClr val="8C52FF"/>
      </a:lt2>
      <a:accent1>
        <a:srgbClr val="5933A4"/>
      </a:accent1>
      <a:accent2>
        <a:srgbClr val="FBFBFB"/>
      </a:accent2>
      <a:accent3>
        <a:srgbClr val="E8E8E8"/>
      </a:accent3>
      <a:accent4>
        <a:srgbClr val="888888"/>
      </a:accent4>
      <a:accent5>
        <a:srgbClr val="FFFFFF"/>
      </a:accent5>
      <a:accent6>
        <a:srgbClr val="CFB7FF"/>
      </a:accent6>
      <a:hlink>
        <a:srgbClr val="8C52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2133</Words>
  <Application>Microsoft Office PowerPoint</Application>
  <PresentationFormat>Custom</PresentationFormat>
  <Paragraphs>184</Paragraphs>
  <Slides>41</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Aptos</vt:lpstr>
      <vt:lpstr>Mukta</vt:lpstr>
      <vt:lpstr>Karla</vt:lpstr>
      <vt:lpstr>Courier New</vt:lpstr>
      <vt:lpstr>Roboto Slab</vt:lpstr>
      <vt:lpstr>Wingdings 3</vt:lpstr>
      <vt:lpstr>Arial</vt:lpstr>
      <vt:lpstr>Fira Sans</vt:lpstr>
      <vt:lpstr>Calibri</vt:lpstr>
      <vt:lpstr>Product Strategy Framework Infographics</vt:lpstr>
      <vt:lpstr>PowerPoint Presentation</vt:lpstr>
      <vt:lpstr>PowerPoint Presentation</vt:lpstr>
      <vt:lpstr>PowerPoint Presentation</vt:lpstr>
      <vt:lpstr>Hello!</vt:lpstr>
      <vt:lpstr>PowerPoint Presentation</vt:lpstr>
      <vt:lpstr>Informal Reports</vt:lpstr>
      <vt:lpstr>PowerPoint Presentation</vt:lpstr>
      <vt:lpstr>PowerPoint Presentation</vt:lpstr>
      <vt:lpstr>Guidelines for Informal Reports</vt:lpstr>
      <vt:lpstr>PowerPoint Presentation</vt:lpstr>
      <vt:lpstr>1. Activity Report</vt:lpstr>
      <vt:lpstr>Let’s review some concepts</vt:lpstr>
      <vt:lpstr>PowerPoint Presentation</vt:lpstr>
      <vt:lpstr>Case Study</vt:lpstr>
      <vt:lpstr>PowerPoint Presentation</vt:lpstr>
      <vt:lpstr>2. Progress Reort</vt:lpstr>
      <vt:lpstr>PowerPoint Presentation</vt:lpstr>
      <vt:lpstr>PowerPoint Presentation</vt:lpstr>
      <vt:lpstr>Task</vt:lpstr>
      <vt:lpstr>Case Study</vt:lpstr>
      <vt:lpstr>PowerPoint Presentation</vt:lpstr>
      <vt:lpstr>Ethics Questions in the Workplace</vt:lpstr>
      <vt:lpstr>Ethics Questions</vt:lpstr>
      <vt:lpstr>Ethics Questions</vt:lpstr>
      <vt:lpstr>PowerPoint Presentation</vt:lpstr>
      <vt:lpstr>Problem Analysis</vt:lpstr>
      <vt:lpstr>Case Study</vt:lpstr>
      <vt:lpstr>PowerPoint Presentation</vt:lpstr>
      <vt:lpstr>PowerPoint Presentation</vt:lpstr>
      <vt:lpstr>Equipment Evaluation</vt:lpstr>
      <vt:lpstr>Equipment Evaluation</vt:lpstr>
      <vt:lpstr>Case Study</vt:lpstr>
      <vt:lpstr>PowerPoint Presentation</vt:lpstr>
      <vt:lpstr>PowerPoint Presentation</vt:lpstr>
      <vt:lpstr>PowerPoint Presentation</vt:lpstr>
      <vt:lpstr>Feasibility Studies</vt:lpstr>
      <vt:lpstr>PowerPoint Presentation</vt:lpstr>
      <vt:lpstr>Feasibility Studies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H.I. Butt</dc:creator>
  <cp:lastModifiedBy>H.I. Butt</cp:lastModifiedBy>
  <cp:revision>7</cp:revision>
  <dcterms:modified xsi:type="dcterms:W3CDTF">2024-09-09T11:20:48Z</dcterms:modified>
</cp:coreProperties>
</file>